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notesMasterIdLst>
    <p:notesMasterId r:id="rId31"/>
  </p:notesMasterIdLst>
  <p:handoutMasterIdLst>
    <p:handoutMasterId r:id="rId32"/>
  </p:handoutMasterIdLst>
  <p:sldIdLst>
    <p:sldId id="256" r:id="rId5"/>
    <p:sldId id="257" r:id="rId6"/>
    <p:sldId id="269" r:id="rId7"/>
    <p:sldId id="278" r:id="rId8"/>
    <p:sldId id="259" r:id="rId9"/>
    <p:sldId id="268" r:id="rId10"/>
    <p:sldId id="260" r:id="rId11"/>
    <p:sldId id="270" r:id="rId12"/>
    <p:sldId id="265" r:id="rId13"/>
    <p:sldId id="262" r:id="rId14"/>
    <p:sldId id="263" r:id="rId15"/>
    <p:sldId id="264" r:id="rId16"/>
    <p:sldId id="275" r:id="rId17"/>
    <p:sldId id="282" r:id="rId18"/>
    <p:sldId id="271" r:id="rId19"/>
    <p:sldId id="274" r:id="rId20"/>
    <p:sldId id="280" r:id="rId21"/>
    <p:sldId id="272" r:id="rId22"/>
    <p:sldId id="279" r:id="rId23"/>
    <p:sldId id="277" r:id="rId24"/>
    <p:sldId id="266" r:id="rId25"/>
    <p:sldId id="267" r:id="rId26"/>
    <p:sldId id="258" r:id="rId27"/>
    <p:sldId id="283" r:id="rId28"/>
    <p:sldId id="281" r:id="rId29"/>
    <p:sldId id="261" r:id="rId30"/>
  </p:sldIdLst>
  <p:sldSz cx="9144000" cy="6858000" type="screen4x3"/>
  <p:notesSz cx="6858000" cy="9144000"/>
  <p:embeddedFontLst>
    <p:embeddedFont>
      <p:font typeface="Arvo" panose="020B0604020202020204" charset="0"/>
      <p:regular r:id="rId33"/>
      <p:bold r:id="rId34"/>
      <p:italic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mbria Math" panose="02040503050406030204" pitchFamily="18" charset="0"/>
      <p:regular r:id="rId41"/>
    </p:embeddedFont>
    <p:embeddedFont>
      <p:font typeface="Consolas" panose="020B0609020204030204" pitchFamily="49" charset="0"/>
      <p:regular r:id="rId42"/>
      <p:bold r:id="rId43"/>
      <p:italic r:id="rId44"/>
      <p:boldItalic r:id="rId45"/>
    </p:embeddedFont>
    <p:embeddedFont>
      <p:font typeface="Economica" panose="020B0604020202020204" charset="0"/>
      <p:regular r:id="rId46"/>
      <p:bold r:id="rId47"/>
      <p:italic r:id="rId48"/>
      <p:boldItalic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212745"/>
    <a:srgbClr val="F98512"/>
    <a:srgbClr val="CCECFF"/>
    <a:srgbClr val="E5DEDB"/>
    <a:srgbClr val="F1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91" autoAdjust="0"/>
    <p:restoredTop sz="94660"/>
  </p:normalViewPr>
  <p:slideViewPr>
    <p:cSldViewPr snapToGrid="0">
      <p:cViewPr varScale="1">
        <p:scale>
          <a:sx n="68" d="100"/>
          <a:sy n="68" d="100"/>
        </p:scale>
        <p:origin x="15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7.fntdata"/><Relationship Id="rId21" Type="http://schemas.openxmlformats.org/officeDocument/2006/relationships/slide" Target="slides/slide17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2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6.xml"/><Relationship Id="rId41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4.fntdata"/><Relationship Id="rId49" Type="http://schemas.openxmlformats.org/officeDocument/2006/relationships/font" Target="fonts/font1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86CB75-0699-4EF8-A205-6A68204741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FE93C3-9C07-433D-B5C8-CD6D98943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FE1995-9942-4A9E-85F5-D25A6F5DD500}" type="datetimeFigureOut">
              <a:rPr lang="en-IN" smtClean="0"/>
              <a:t>25-11-2019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38612A-B8EE-45C2-B202-EF6061692C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7656C2-1E83-4BC4-861C-7153EC65300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AFE3E6-B234-4217-80D9-D73633430B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4765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E03F66-7477-4F75-A7C8-D4C5E0AC3FC2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0910B-D9FF-4267-A7E5-4ACFEE2FC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68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Log to better caption MSE near 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0910B-D9FF-4267-A7E5-4ACFEE2FC6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1485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B = 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0910B-D9FF-4267-A7E5-4ACFEE2FC6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6122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err="1"/>
              <a:t>Bohot</a:t>
            </a:r>
            <a:r>
              <a:rPr lang="en-IN"/>
              <a:t> </a:t>
            </a:r>
            <a:r>
              <a:rPr lang="en-IN" err="1"/>
              <a:t>sare</a:t>
            </a:r>
            <a:r>
              <a:rPr lang="en-IN"/>
              <a:t> </a:t>
            </a:r>
            <a:r>
              <a:rPr lang="en-IN" err="1"/>
              <a:t>coner</a:t>
            </a:r>
            <a:r>
              <a:rPr lang="en-IN"/>
              <a:t> cases, because bicubic sees </a:t>
            </a:r>
            <a:r>
              <a:rPr lang="en-IN" err="1"/>
              <a:t>aaju</a:t>
            </a:r>
            <a:r>
              <a:rPr lang="en-IN"/>
              <a:t> baju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0910B-D9FF-4267-A7E5-4ACFEE2FC6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894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Put patches </a:t>
            </a:r>
            <a:r>
              <a:rPr lang="en-IN" err="1"/>
              <a:t>wala</a:t>
            </a:r>
            <a:r>
              <a:rPr lang="en-IN"/>
              <a:t> animation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0910B-D9FF-4267-A7E5-4ACFEE2FC6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770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err="1"/>
              <a:t>Vdsr</a:t>
            </a:r>
            <a:r>
              <a:rPr lang="en-IN" dirty="0"/>
              <a:t>, </a:t>
            </a:r>
            <a:r>
              <a:rPr lang="en-IN" dirty="0" err="1"/>
              <a:t>drrn,oadnn</a:t>
            </a:r>
            <a:endParaRPr lang="en-IN" dirty="0"/>
          </a:p>
          <a:p>
            <a:r>
              <a:rPr lang="en-IN" dirty="0" err="1"/>
              <a:t>Srresnet,edsr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0910B-D9FF-4267-A7E5-4ACFEE2FC6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837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B = 16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0910B-D9FF-4267-A7E5-4ACFEE2FC6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95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Min Diff, is Minimum PSNR gain, by training on best &amp; second best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0910B-D9FF-4267-A7E5-4ACFEE2FC6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985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Gaussian density estimation, of PSNR from bicubic of all training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0910B-D9FF-4267-A7E5-4ACFEE2FC6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224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Order on X-axis from previous slides are reversed as per our observation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0910B-D9FF-4267-A7E5-4ACFEE2FC6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76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Disk batching is commonly used in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0910B-D9FF-4267-A7E5-4ACFEE2FC6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057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  <a:p>
            <a:r>
              <a:rPr lang="en-IN" dirty="0"/>
              <a:t>Normalised reverse </a:t>
            </a:r>
            <a:r>
              <a:rPr lang="en-IN" dirty="0" err="1"/>
              <a:t>cumulatve</a:t>
            </a:r>
            <a:r>
              <a:rPr lang="en-IN" dirty="0"/>
              <a:t> </a:t>
            </a:r>
            <a:r>
              <a:rPr lang="en-IN" dirty="0" err="1"/>
              <a:t>dist</a:t>
            </a:r>
            <a:r>
              <a:rPr lang="en-IN" dirty="0"/>
              <a:t> of patches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0910B-D9FF-4267-A7E5-4ACFEE2FC6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08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 userDrawn="1"/>
        </p:nvSpPr>
        <p:spPr>
          <a:xfrm>
            <a:off x="208869" y="1121801"/>
            <a:ext cx="270000" cy="270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0" name="Rectangle 39"/>
          <p:cNvSpPr/>
          <p:nvPr userDrawn="1"/>
        </p:nvSpPr>
        <p:spPr>
          <a:xfrm>
            <a:off x="-51536" y="1121801"/>
            <a:ext cx="270000" cy="2700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Rectangle 42"/>
          <p:cNvSpPr/>
          <p:nvPr userDrawn="1"/>
        </p:nvSpPr>
        <p:spPr>
          <a:xfrm>
            <a:off x="730204" y="1121801"/>
            <a:ext cx="270000" cy="27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1785766" y="884837"/>
            <a:ext cx="270000" cy="27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514581" y="884837"/>
            <a:ext cx="270000" cy="27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2" name="Rectangle 31"/>
          <p:cNvSpPr/>
          <p:nvPr userDrawn="1"/>
        </p:nvSpPr>
        <p:spPr>
          <a:xfrm>
            <a:off x="1244655" y="884837"/>
            <a:ext cx="270000" cy="270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3" name="Rectangle 32"/>
          <p:cNvSpPr/>
          <p:nvPr userDrawn="1"/>
        </p:nvSpPr>
        <p:spPr>
          <a:xfrm>
            <a:off x="991663" y="884837"/>
            <a:ext cx="270000" cy="270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4" name="Rectangle 33"/>
          <p:cNvSpPr/>
          <p:nvPr userDrawn="1"/>
        </p:nvSpPr>
        <p:spPr>
          <a:xfrm>
            <a:off x="730204" y="884837"/>
            <a:ext cx="270000" cy="2700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6" name="Rectangle 35"/>
          <p:cNvSpPr/>
          <p:nvPr userDrawn="1"/>
        </p:nvSpPr>
        <p:spPr>
          <a:xfrm>
            <a:off x="208869" y="884837"/>
            <a:ext cx="270000" cy="270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51536" y="884837"/>
            <a:ext cx="270000" cy="27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2320594" y="621750"/>
            <a:ext cx="270000" cy="27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2053180" y="621750"/>
            <a:ext cx="270000" cy="270000"/>
          </a:xfrm>
          <a:prstGeom prst="rect">
            <a:avLst/>
          </a:prstGeom>
          <a:solidFill>
            <a:schemeClr val="accent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785766" y="621750"/>
            <a:ext cx="270000" cy="270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1514581" y="621750"/>
            <a:ext cx="270000" cy="270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291698"/>
            <a:ext cx="6858000" cy="2387600"/>
          </a:xfrm>
        </p:spPr>
        <p:txBody>
          <a:bodyPr anchor="b"/>
          <a:lstStyle>
            <a:lvl1pPr algn="ctr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771373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000" b="1" spc="300">
                <a:solidFill>
                  <a:schemeClr val="accent2"/>
                </a:solidFill>
                <a:latin typeface="Economica" panose="0200050604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756084" y="16936"/>
            <a:ext cx="2307426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>
              <a:lnSpc>
                <a:spcPts val="1800"/>
              </a:lnSpc>
            </a:pP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Indian Institute of Science</a:t>
            </a:r>
          </a:p>
          <a:p>
            <a:pPr>
              <a:lnSpc>
                <a:spcPts val="1400"/>
              </a:lnSpc>
              <a:spcAft>
                <a:spcPts val="300"/>
              </a:spcAft>
            </a:pPr>
            <a:r>
              <a:rPr lang="en-US" sz="1100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Bangalore, India</a:t>
            </a:r>
            <a:endParaRPr lang="en-US" sz="1000">
              <a:solidFill>
                <a:schemeClr val="accent1">
                  <a:lumMod val="75000"/>
                </a:schemeClr>
              </a:solidFill>
              <a:latin typeface="Arvo" panose="020000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ts val="1200"/>
              </a:lnSpc>
              <a:spcAft>
                <a:spcPts val="200"/>
              </a:spcAft>
            </a:pPr>
            <a:r>
              <a:rPr lang="hi-IN" sz="1000" b="1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</a:rPr>
              <a:t>भारतीय विज्ञान संस्थान</a:t>
            </a:r>
            <a:endParaRPr lang="en-US" sz="1100">
              <a:solidFill>
                <a:schemeClr val="accent1">
                  <a:lumMod val="75000"/>
                </a:schemeClr>
              </a:solidFill>
              <a:latin typeface="Arvo" panose="020000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ts val="1200"/>
              </a:lnSpc>
            </a:pPr>
            <a:r>
              <a:rPr lang="hi-IN" sz="1000" err="1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</a:rPr>
              <a:t>बंगलौर</a:t>
            </a:r>
            <a:r>
              <a:rPr lang="en-US" sz="1000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,</a:t>
            </a:r>
            <a:r>
              <a:rPr lang="hi-IN" sz="1000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</a:rPr>
              <a:t> भारत</a:t>
            </a:r>
            <a:endParaRPr lang="en-US" sz="1100">
              <a:solidFill>
                <a:schemeClr val="accent1">
                  <a:lumMod val="75000"/>
                </a:schemeClr>
              </a:solidFill>
              <a:latin typeface="Arvo" panose="020000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  <a:endParaRPr lang="en-US" sz="1000">
              <a:solidFill>
                <a:schemeClr val="accent1">
                  <a:lumMod val="75000"/>
                </a:schemeClr>
              </a:solidFill>
              <a:latin typeface="Arvo" panose="020000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21" name="Picture 20" descr="http://www.iisc.ernet.in/fa/images/IIsc_logo.jpg"/>
          <p:cNvPicPr/>
          <p:nvPr/>
        </p:nvPicPr>
        <p:blipFill>
          <a:blip r:embed="rId2" cstate="print">
            <a:duotone>
              <a:srgbClr val="9C6A6A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" y="79782"/>
            <a:ext cx="684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://www.iisc.ernet.in/fa/images/IIsc_logo.jpg"/>
          <p:cNvPicPr/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" y="58266"/>
            <a:ext cx="684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3119717" y="0"/>
            <a:ext cx="6024281" cy="360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i="0">
                <a:solidFill>
                  <a:schemeClr val="bg1"/>
                </a:solidFill>
                <a:effectLst/>
                <a:latin typeface="Economica" panose="02000506040000020004" pitchFamily="2" charset="0"/>
                <a:ea typeface="Calibri" panose="020F0502020204030204" pitchFamily="34" charset="0"/>
                <a:cs typeface="Mangal" panose="02040503050203030202" pitchFamily="18" charset="0"/>
              </a:rPr>
              <a:t>E0-259 Data Analytics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2852836" y="354958"/>
            <a:ext cx="270000" cy="2700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2587735" y="354958"/>
            <a:ext cx="270000" cy="270000"/>
          </a:xfrm>
          <a:prstGeom prst="rect">
            <a:avLst/>
          </a:prstGeom>
          <a:solidFill>
            <a:schemeClr val="accent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2320594" y="354958"/>
            <a:ext cx="270000" cy="270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2053180" y="354958"/>
            <a:ext cx="270000" cy="270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Rectangle 41"/>
          <p:cNvSpPr/>
          <p:nvPr userDrawn="1"/>
        </p:nvSpPr>
        <p:spPr>
          <a:xfrm>
            <a:off x="469274" y="1121801"/>
            <a:ext cx="270000" cy="27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469274" y="884837"/>
            <a:ext cx="270000" cy="270000"/>
          </a:xfrm>
          <a:prstGeom prst="rect">
            <a:avLst/>
          </a:prstGeom>
          <a:solidFill>
            <a:schemeClr val="accent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91114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08158"/>
            <a:ext cx="7886700" cy="132556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‹#›</a:t>
            </a:fld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512C05B-9684-4E9A-80AF-97504A8727D2}"/>
              </a:ext>
            </a:extLst>
          </p:cNvPr>
          <p:cNvGrpSpPr/>
          <p:nvPr userDrawn="1"/>
        </p:nvGrpSpPr>
        <p:grpSpPr>
          <a:xfrm>
            <a:off x="-1" y="-3516"/>
            <a:ext cx="9144001" cy="360000"/>
            <a:chOff x="-1" y="-3516"/>
            <a:chExt cx="9144001" cy="36000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1F4068B-5105-40D6-AB55-0C6BEE262A79}"/>
                </a:ext>
              </a:extLst>
            </p:cNvPr>
            <p:cNvSpPr/>
            <p:nvPr userDrawn="1"/>
          </p:nvSpPr>
          <p:spPr>
            <a:xfrm>
              <a:off x="3203371" y="-3516"/>
              <a:ext cx="5940629" cy="36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r" defTabSz="914400" rtl="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i="0">
                  <a:solidFill>
                    <a:schemeClr val="bg1"/>
                  </a:solidFill>
                  <a:effectLst/>
                  <a:latin typeface="Economica" panose="02000506040000020004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E0-259 Data Analytics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5C91832-4260-4F77-83EB-5AE777F94B30}"/>
                </a:ext>
              </a:extLst>
            </p:cNvPr>
            <p:cNvSpPr/>
            <p:nvPr userDrawn="1"/>
          </p:nvSpPr>
          <p:spPr>
            <a:xfrm>
              <a:off x="-1" y="-3516"/>
              <a:ext cx="3537377" cy="3600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</a:schemeClr>
                </a:gs>
                <a:gs pos="86000">
                  <a:schemeClr val="accent2">
                    <a:lumMod val="60000"/>
                    <a:lumOff val="40000"/>
                  </a:schemeClr>
                </a:gs>
                <a:gs pos="54000">
                  <a:schemeClr val="accent2">
                    <a:lumMod val="40000"/>
                    <a:lumOff val="6000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54" name="Picture 53" descr="http://www.iisc.ernet.in/fa/images/IIsc_logo.jpg">
              <a:extLst>
                <a:ext uri="{FF2B5EF4-FFF2-40B4-BE49-F238E27FC236}">
                  <a16:creationId xmlns:a16="http://schemas.microsoft.com/office/drawing/2014/main" id="{C0F8518A-6B32-46B1-B1D3-381788037BD5}"/>
                </a:ext>
              </a:extLst>
            </p:cNvPr>
            <p:cNvPicPr>
              <a:picLocks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5" y="-3516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7C9F460-A8A7-4A67-8353-6F940A86E152}"/>
                </a:ext>
              </a:extLst>
            </p:cNvPr>
            <p:cNvSpPr/>
            <p:nvPr userDrawn="1"/>
          </p:nvSpPr>
          <p:spPr>
            <a:xfrm>
              <a:off x="2849718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8223E0F-2E0A-4ECE-964F-E973D96E1CCC}"/>
                </a:ext>
              </a:extLst>
            </p:cNvPr>
            <p:cNvSpPr/>
            <p:nvPr userDrawn="1"/>
          </p:nvSpPr>
          <p:spPr>
            <a:xfrm>
              <a:off x="2496066" y="-3516"/>
              <a:ext cx="360000" cy="36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8F7383B-8630-4A56-8426-5B733FED4361}"/>
                </a:ext>
              </a:extLst>
            </p:cNvPr>
            <p:cNvSpPr/>
            <p:nvPr userDrawn="1"/>
          </p:nvSpPr>
          <p:spPr>
            <a:xfrm>
              <a:off x="2142413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4C07E33-609A-4092-8105-0A145392F959}"/>
                </a:ext>
              </a:extLst>
            </p:cNvPr>
            <p:cNvSpPr/>
            <p:nvPr userDrawn="1"/>
          </p:nvSpPr>
          <p:spPr>
            <a:xfrm>
              <a:off x="1788760" y="-3516"/>
              <a:ext cx="360000" cy="360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7B58375-0D0D-48DA-BDFA-025739ECF52B}"/>
                </a:ext>
              </a:extLst>
            </p:cNvPr>
            <p:cNvSpPr/>
            <p:nvPr userDrawn="1"/>
          </p:nvSpPr>
          <p:spPr>
            <a:xfrm>
              <a:off x="1435107" y="-3516"/>
              <a:ext cx="360000" cy="36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99EFE7-8165-4DA1-AEAC-AE01C23AC0C8}"/>
                </a:ext>
              </a:extLst>
            </p:cNvPr>
            <p:cNvSpPr/>
            <p:nvPr userDrawn="1"/>
          </p:nvSpPr>
          <p:spPr>
            <a:xfrm>
              <a:off x="1081454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AF3C5F7-1B01-45B7-9F1C-93A4D7857C07}"/>
                </a:ext>
              </a:extLst>
            </p:cNvPr>
            <p:cNvSpPr/>
            <p:nvPr userDrawn="1"/>
          </p:nvSpPr>
          <p:spPr>
            <a:xfrm>
              <a:off x="727801" y="-3516"/>
              <a:ext cx="360000" cy="360000"/>
            </a:xfrm>
            <a:prstGeom prst="rect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FC23FDD-BE34-4D23-9A4B-14F4D5C25926}"/>
                </a:ext>
              </a:extLst>
            </p:cNvPr>
            <p:cNvSpPr/>
            <p:nvPr userDrawn="1"/>
          </p:nvSpPr>
          <p:spPr>
            <a:xfrm>
              <a:off x="374148" y="-3516"/>
              <a:ext cx="360000" cy="36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3535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A2E4-E413-42F4-B6D3-CFEB1D9887B1}" type="datetime1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‹#›</a:t>
            </a:fld>
            <a:endParaRPr lang="en-US"/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-1" y="-3516"/>
            <a:ext cx="9144001" cy="360000"/>
            <a:chOff x="-1" y="-3516"/>
            <a:chExt cx="9144001" cy="360000"/>
          </a:xfrm>
        </p:grpSpPr>
        <p:sp>
          <p:nvSpPr>
            <p:cNvPr id="30" name="Rectangle 29"/>
            <p:cNvSpPr/>
            <p:nvPr userDrawn="1"/>
          </p:nvSpPr>
          <p:spPr>
            <a:xfrm>
              <a:off x="3203371" y="-3516"/>
              <a:ext cx="5940629" cy="36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r" defTabSz="914400" rtl="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i="0">
                  <a:solidFill>
                    <a:schemeClr val="bg1"/>
                  </a:solidFill>
                  <a:effectLst/>
                  <a:latin typeface="Economica" panose="02000506040000020004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E0-259 Data Analytics</a:t>
              </a:r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-1" y="-3516"/>
              <a:ext cx="3537377" cy="3600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</a:schemeClr>
                </a:gs>
                <a:gs pos="86000">
                  <a:schemeClr val="accent2">
                    <a:lumMod val="60000"/>
                    <a:lumOff val="40000"/>
                  </a:schemeClr>
                </a:gs>
                <a:gs pos="54000">
                  <a:schemeClr val="accent2">
                    <a:lumMod val="40000"/>
                    <a:lumOff val="6000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32" name="Picture 31" descr="http://www.iisc.ernet.in/fa/images/IIsc_logo.jpg"/>
            <p:cNvPicPr>
              <a:picLocks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5" y="-3516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" name="Rectangle 32"/>
            <p:cNvSpPr/>
            <p:nvPr userDrawn="1"/>
          </p:nvSpPr>
          <p:spPr>
            <a:xfrm>
              <a:off x="2849718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2496066" y="-3516"/>
              <a:ext cx="360000" cy="36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2142413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6" name="Rectangle 35"/>
            <p:cNvSpPr/>
            <p:nvPr userDrawn="1"/>
          </p:nvSpPr>
          <p:spPr>
            <a:xfrm>
              <a:off x="1788760" y="-3516"/>
              <a:ext cx="360000" cy="360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1435107" y="-3516"/>
              <a:ext cx="360000" cy="36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38" name="Rectangle 37"/>
            <p:cNvSpPr/>
            <p:nvPr userDrawn="1"/>
          </p:nvSpPr>
          <p:spPr>
            <a:xfrm>
              <a:off x="1081454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727801" y="-3516"/>
              <a:ext cx="360000" cy="360000"/>
            </a:xfrm>
            <a:prstGeom prst="rect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0" name="Rectangle 39"/>
            <p:cNvSpPr/>
            <p:nvPr userDrawn="1"/>
          </p:nvSpPr>
          <p:spPr>
            <a:xfrm>
              <a:off x="374148" y="-3516"/>
              <a:ext cx="360000" cy="36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3847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0815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AC4F2-2B7A-4B41-9CF6-AE5989D5BB66}" type="datetime1">
              <a:rPr lang="en-US" smtClean="0"/>
              <a:t>11/25/2019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‹#›</a:t>
            </a:fld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E8FAD28-9CF3-4CD9-B681-05EAA98A5CA7}"/>
              </a:ext>
            </a:extLst>
          </p:cNvPr>
          <p:cNvGrpSpPr/>
          <p:nvPr userDrawn="1"/>
        </p:nvGrpSpPr>
        <p:grpSpPr>
          <a:xfrm>
            <a:off x="-1" y="-3516"/>
            <a:ext cx="9144001" cy="360000"/>
            <a:chOff x="-1" y="-3516"/>
            <a:chExt cx="9144001" cy="3600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9032071-B903-4EF3-8A69-18B6A9BCE6CD}"/>
                </a:ext>
              </a:extLst>
            </p:cNvPr>
            <p:cNvSpPr/>
            <p:nvPr userDrawn="1"/>
          </p:nvSpPr>
          <p:spPr>
            <a:xfrm>
              <a:off x="3203371" y="-3516"/>
              <a:ext cx="5940629" cy="36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r" defTabSz="914400" rtl="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i="0">
                  <a:solidFill>
                    <a:schemeClr val="bg1"/>
                  </a:solidFill>
                  <a:effectLst/>
                  <a:latin typeface="Economica" panose="02000506040000020004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E0-259 Data Analytics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609182B-F2BF-468C-8310-C05ADC263DA9}"/>
                </a:ext>
              </a:extLst>
            </p:cNvPr>
            <p:cNvSpPr/>
            <p:nvPr userDrawn="1"/>
          </p:nvSpPr>
          <p:spPr>
            <a:xfrm>
              <a:off x="-1" y="-3516"/>
              <a:ext cx="3537377" cy="3600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</a:schemeClr>
                </a:gs>
                <a:gs pos="86000">
                  <a:schemeClr val="accent2">
                    <a:lumMod val="60000"/>
                    <a:lumOff val="40000"/>
                  </a:schemeClr>
                </a:gs>
                <a:gs pos="54000">
                  <a:schemeClr val="accent2">
                    <a:lumMod val="40000"/>
                    <a:lumOff val="6000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42" name="Picture 41" descr="http://www.iisc.ernet.in/fa/images/IIsc_logo.jpg">
              <a:extLst>
                <a:ext uri="{FF2B5EF4-FFF2-40B4-BE49-F238E27FC236}">
                  <a16:creationId xmlns:a16="http://schemas.microsoft.com/office/drawing/2014/main" id="{92F85E40-3D1C-4AB7-BCC3-DE2C1AB3249C}"/>
                </a:ext>
              </a:extLst>
            </p:cNvPr>
            <p:cNvPicPr>
              <a:picLocks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5" y="-3516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C52296E-364F-47B1-8534-DF118FCE6E43}"/>
                </a:ext>
              </a:extLst>
            </p:cNvPr>
            <p:cNvSpPr/>
            <p:nvPr userDrawn="1"/>
          </p:nvSpPr>
          <p:spPr>
            <a:xfrm>
              <a:off x="2849718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ED6D4A-C96D-443D-9B1D-4367DB0953E0}"/>
                </a:ext>
              </a:extLst>
            </p:cNvPr>
            <p:cNvSpPr/>
            <p:nvPr userDrawn="1"/>
          </p:nvSpPr>
          <p:spPr>
            <a:xfrm>
              <a:off x="2496066" y="-3516"/>
              <a:ext cx="360000" cy="36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617505A-459C-4D0B-BC53-7B35419C03BC}"/>
                </a:ext>
              </a:extLst>
            </p:cNvPr>
            <p:cNvSpPr/>
            <p:nvPr userDrawn="1"/>
          </p:nvSpPr>
          <p:spPr>
            <a:xfrm>
              <a:off x="2142413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AF9E7B0-4B57-4BEE-819E-F19487B79692}"/>
                </a:ext>
              </a:extLst>
            </p:cNvPr>
            <p:cNvSpPr/>
            <p:nvPr userDrawn="1"/>
          </p:nvSpPr>
          <p:spPr>
            <a:xfrm>
              <a:off x="1788760" y="-3516"/>
              <a:ext cx="360000" cy="360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AC35576-530A-474B-990E-89EF44861083}"/>
                </a:ext>
              </a:extLst>
            </p:cNvPr>
            <p:cNvSpPr/>
            <p:nvPr userDrawn="1"/>
          </p:nvSpPr>
          <p:spPr>
            <a:xfrm>
              <a:off x="1435107" y="-3516"/>
              <a:ext cx="360000" cy="36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B731E99-2A0D-4F1C-8210-4C24B8241BC9}"/>
                </a:ext>
              </a:extLst>
            </p:cNvPr>
            <p:cNvSpPr/>
            <p:nvPr userDrawn="1"/>
          </p:nvSpPr>
          <p:spPr>
            <a:xfrm>
              <a:off x="1081454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6643018-EDA8-433C-8C07-01874BFD2F57}"/>
                </a:ext>
              </a:extLst>
            </p:cNvPr>
            <p:cNvSpPr/>
            <p:nvPr userDrawn="1"/>
          </p:nvSpPr>
          <p:spPr>
            <a:xfrm>
              <a:off x="727801" y="-3516"/>
              <a:ext cx="360000" cy="360000"/>
            </a:xfrm>
            <a:prstGeom prst="rect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1E7E180-30A9-443B-BDA3-AFCD288B8B9D}"/>
                </a:ext>
              </a:extLst>
            </p:cNvPr>
            <p:cNvSpPr/>
            <p:nvPr userDrawn="1"/>
          </p:nvSpPr>
          <p:spPr>
            <a:xfrm>
              <a:off x="374148" y="-3516"/>
              <a:ext cx="360000" cy="36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7009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solidFill>
                  <a:schemeClr val="accent4"/>
                </a:solidFill>
              </a:defRPr>
            </a:lvl1pPr>
          </a:lstStyle>
          <a:p>
            <a:r>
              <a:rPr lang="en-US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-1" y="-3516"/>
            <a:ext cx="9144001" cy="360000"/>
            <a:chOff x="-1" y="-3516"/>
            <a:chExt cx="9144001" cy="360000"/>
          </a:xfrm>
        </p:grpSpPr>
        <p:sp>
          <p:nvSpPr>
            <p:cNvPr id="34" name="Rectangle 33"/>
            <p:cNvSpPr/>
            <p:nvPr userDrawn="1"/>
          </p:nvSpPr>
          <p:spPr>
            <a:xfrm>
              <a:off x="3203371" y="-3516"/>
              <a:ext cx="5940629" cy="360000"/>
            </a:xfrm>
            <a:prstGeom prst="rect">
              <a:avLst/>
            </a:prstGeom>
            <a:gradFill flip="none" rotWithShape="1">
              <a:gsLst>
                <a:gs pos="0">
                  <a:srgbClr val="5ECCF3"/>
                </a:gs>
                <a:gs pos="100000">
                  <a:srgbClr val="4E67C8"/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r" defTabSz="914400" rtl="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i="0">
                  <a:solidFill>
                    <a:schemeClr val="bg1"/>
                  </a:solidFill>
                  <a:effectLst/>
                  <a:latin typeface="Economica" panose="02000506040000020004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E0-259 Data Analytics</a:t>
              </a:r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-1" y="-3516"/>
              <a:ext cx="3537377" cy="360000"/>
            </a:xfrm>
            <a:prstGeom prst="rect">
              <a:avLst/>
            </a:prstGeom>
            <a:gradFill flip="none" rotWithShape="1">
              <a:gsLst>
                <a:gs pos="0">
                  <a:srgbClr val="5ECCF3">
                    <a:lumMod val="20000"/>
                    <a:lumOff val="80000"/>
                  </a:srgbClr>
                </a:gs>
                <a:gs pos="86000">
                  <a:srgbClr val="5ECCF3">
                    <a:lumMod val="60000"/>
                    <a:lumOff val="40000"/>
                  </a:srgbClr>
                </a:gs>
                <a:gs pos="54000">
                  <a:srgbClr val="5ECCF3">
                    <a:lumMod val="40000"/>
                    <a:lumOff val="60000"/>
                  </a:srgbClr>
                </a:gs>
                <a:gs pos="100000">
                  <a:srgbClr val="5ECCF3"/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pic>
          <p:nvPicPr>
            <p:cNvPr id="36" name="Picture 35" descr="http://www.iisc.ernet.in/fa/images/IIsc_logo.jpg"/>
            <p:cNvPicPr>
              <a:picLocks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E67C8">
                  <a:shade val="45000"/>
                  <a:satMod val="135000"/>
                </a:srgb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5" y="-3516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Rectangle 36"/>
            <p:cNvSpPr/>
            <p:nvPr userDrawn="1"/>
          </p:nvSpPr>
          <p:spPr>
            <a:xfrm>
              <a:off x="2849718" y="-3516"/>
              <a:ext cx="360000" cy="360000"/>
            </a:xfrm>
            <a:prstGeom prst="rect">
              <a:avLst/>
            </a:prstGeom>
            <a:solidFill>
              <a:srgbClr val="5ECCF3">
                <a:lumMod val="40000"/>
                <a:lumOff val="6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Rectangle 37"/>
            <p:cNvSpPr/>
            <p:nvPr userDrawn="1"/>
          </p:nvSpPr>
          <p:spPr>
            <a:xfrm>
              <a:off x="2496066" y="-3516"/>
              <a:ext cx="360000" cy="360000"/>
            </a:xfrm>
            <a:prstGeom prst="rect">
              <a:avLst/>
            </a:prstGeom>
            <a:solidFill>
              <a:srgbClr val="A7EA52">
                <a:lumMod val="40000"/>
                <a:lumOff val="6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2142413" y="-3516"/>
              <a:ext cx="360000" cy="360000"/>
            </a:xfrm>
            <a:prstGeom prst="rect">
              <a:avLst/>
            </a:prstGeom>
            <a:solidFill>
              <a:srgbClr val="5ECCF3">
                <a:lumMod val="40000"/>
                <a:lumOff val="6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Rectangle 39"/>
            <p:cNvSpPr/>
            <p:nvPr userDrawn="1"/>
          </p:nvSpPr>
          <p:spPr>
            <a:xfrm>
              <a:off x="1788760" y="-3516"/>
              <a:ext cx="360000" cy="360000"/>
            </a:xfrm>
            <a:prstGeom prst="rect">
              <a:avLst/>
            </a:prstGeom>
            <a:solidFill>
              <a:srgbClr val="5ECCF3">
                <a:lumMod val="60000"/>
                <a:lumOff val="4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745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1" name="Rectangle 40"/>
            <p:cNvSpPr/>
            <p:nvPr userDrawn="1"/>
          </p:nvSpPr>
          <p:spPr>
            <a:xfrm>
              <a:off x="1435107" y="-3516"/>
              <a:ext cx="360000" cy="360000"/>
            </a:xfrm>
            <a:prstGeom prst="rect">
              <a:avLst/>
            </a:prstGeom>
            <a:solidFill>
              <a:srgbClr val="B4DCFA">
                <a:lumMod val="9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745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2" name="Rectangle 41"/>
            <p:cNvSpPr/>
            <p:nvPr userDrawn="1"/>
          </p:nvSpPr>
          <p:spPr>
            <a:xfrm>
              <a:off x="1081454" y="-3516"/>
              <a:ext cx="360000" cy="360000"/>
            </a:xfrm>
            <a:prstGeom prst="rect">
              <a:avLst/>
            </a:prstGeom>
            <a:solidFill>
              <a:srgbClr val="5ECCF3">
                <a:lumMod val="40000"/>
                <a:lumOff val="6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745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3" name="Rectangle 42"/>
            <p:cNvSpPr/>
            <p:nvPr userDrawn="1"/>
          </p:nvSpPr>
          <p:spPr>
            <a:xfrm>
              <a:off x="727801" y="-3516"/>
              <a:ext cx="360000" cy="360000"/>
            </a:xfrm>
            <a:prstGeom prst="rect">
              <a:avLst/>
            </a:prstGeom>
            <a:solidFill>
              <a:srgbClr val="B4DCFA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745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4" name="Rectangle 43"/>
            <p:cNvSpPr/>
            <p:nvPr userDrawn="1"/>
          </p:nvSpPr>
          <p:spPr>
            <a:xfrm>
              <a:off x="374148" y="-3516"/>
              <a:ext cx="360000" cy="360000"/>
            </a:xfrm>
            <a:prstGeom prst="rect">
              <a:avLst/>
            </a:prstGeom>
            <a:solidFill>
              <a:srgbClr val="5DCEAF">
                <a:lumMod val="40000"/>
                <a:lumOff val="6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745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5460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0815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530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10308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</a:defRPr>
            </a:lvl1pPr>
          </a:lstStyle>
          <a:p>
            <a:fld id="{D8386ECE-7B38-4FA0-871D-C7425BF9B05B}" type="datetime1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28800" y="6356351"/>
            <a:ext cx="558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11532" y="6356351"/>
            <a:ext cx="9038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</a:defRPr>
            </a:lvl1pPr>
          </a:lstStyle>
          <a:p>
            <a:fld id="{9EFCAA85-8796-4B17-9CA3-4CB18724EF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071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67" r:id="rId5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/>
          </a:solidFill>
          <a:latin typeface="Arvo" panose="020000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Char char="‣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Courier New" panose="02070309020205020404" pitchFamily="49" charset="0"/>
        <a:buChar char="o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–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mpression.cc/challenge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hyperlink" Target="https://en.wikipedia.org/wiki/Bicubic_interpolation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vo"/>
              </a:rPr>
              <a:t>Single Image</a:t>
            </a:r>
            <a:br>
              <a:rPr lang="en-US" dirty="0">
                <a:latin typeface="Arvo"/>
              </a:rPr>
            </a:br>
            <a:r>
              <a:rPr lang="en-US" dirty="0">
                <a:latin typeface="Arvo"/>
              </a:rPr>
              <a:t>Super Resolution</a:t>
            </a:r>
            <a:br>
              <a:rPr lang="en-US" dirty="0">
                <a:latin typeface="Arvo"/>
              </a:rPr>
            </a:br>
            <a:r>
              <a:rPr lang="en-US" dirty="0">
                <a:latin typeface="Arvo"/>
              </a:rPr>
              <a:t>(SISR)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622273"/>
            <a:ext cx="6858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latin typeface="Economica"/>
              </a:rPr>
              <a:t>Achint Chaudhary</a:t>
            </a:r>
          </a:p>
          <a:p>
            <a:r>
              <a:rPr lang="en-US" sz="2000" dirty="0">
                <a:latin typeface="Economica"/>
              </a:rPr>
              <a:t>D Awadhesh Tanwar</a:t>
            </a:r>
          </a:p>
        </p:txBody>
      </p:sp>
    </p:spTree>
    <p:extLst>
      <p:ext uri="{BB962C8B-B14F-4D97-AF65-F5344CB8AC3E}">
        <p14:creationId xmlns:p14="http://schemas.microsoft.com/office/powerpoint/2010/main" val="384662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CDC-4775-45B4-AD7F-822EFE01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>
                <a:latin typeface="Arvo"/>
              </a:rPr>
              <a:t>SRResNet Architecture</a:t>
            </a:r>
            <a:endParaRPr lang="en-US"/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E0DBE73-8B3E-4FEB-8DB4-638E3436B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115"/>
          <a:stretch/>
        </p:blipFill>
        <p:spPr>
          <a:xfrm>
            <a:off x="751742" y="1570467"/>
            <a:ext cx="7798780" cy="224508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698DF-56CA-4BC0-B988-EDCE36F5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11/25/2019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24C5C-1F93-40D3-9A63-D169522A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6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811BA8F5-D323-4DE3-82F3-CA5E7249E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659" y="3820418"/>
            <a:ext cx="5640680" cy="252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9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CDC-4775-45B4-AD7F-822EFE012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408158"/>
            <a:ext cx="8154037" cy="1325563"/>
          </a:xfrm>
        </p:spPr>
        <p:txBody>
          <a:bodyPr>
            <a:normAutofit/>
          </a:bodyPr>
          <a:lstStyle/>
          <a:p>
            <a:r>
              <a:rPr lang="en-IN" sz="4300" dirty="0"/>
              <a:t>Output images &amp; PSNR values</a:t>
            </a:r>
            <a:endParaRPr lang="en-US" sz="4300" dirty="0"/>
          </a:p>
        </p:txBody>
      </p:sp>
      <p:pic>
        <p:nvPicPr>
          <p:cNvPr id="10" name="Picture 10" descr="A close up of a child wearing a hat&#10;&#10;Description generated with high confidence">
            <a:extLst>
              <a:ext uri="{FF2B5EF4-FFF2-40B4-BE49-F238E27FC236}">
                <a16:creationId xmlns:a16="http://schemas.microsoft.com/office/drawing/2014/main" id="{B4A90730-A95D-4252-812A-5D4CF5E7B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2" t="-111" b="2665"/>
          <a:stretch/>
        </p:blipFill>
        <p:spPr>
          <a:xfrm>
            <a:off x="562799" y="1681616"/>
            <a:ext cx="2591744" cy="310383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698DF-56CA-4BC0-B988-EDCE36F5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11/25/2019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24C5C-1F93-40D3-9A63-D169522A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11</a:t>
            </a:fld>
            <a:endParaRPr lang="en-US"/>
          </a:p>
        </p:txBody>
      </p:sp>
      <p:sp>
        <p:nvSpPr>
          <p:cNvPr id="12" name="Google Shape;181;p31">
            <a:extLst>
              <a:ext uri="{FF2B5EF4-FFF2-40B4-BE49-F238E27FC236}">
                <a16:creationId xmlns:a16="http://schemas.microsoft.com/office/drawing/2014/main" id="{275C7E36-2DA0-486F-8863-C557051700C5}"/>
              </a:ext>
            </a:extLst>
          </p:cNvPr>
          <p:cNvSpPr txBox="1"/>
          <p:nvPr/>
        </p:nvSpPr>
        <p:spPr>
          <a:xfrm>
            <a:off x="1092021" y="4899692"/>
            <a:ext cx="1533300" cy="553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24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30.83 dB</a:t>
            </a:r>
            <a:endParaRPr lang="en-IN"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</a:endParaRPr>
          </a:p>
          <a:p>
            <a:pPr algn="ctr"/>
            <a:r>
              <a:rPr lang="en-IN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LR</a:t>
            </a:r>
            <a:br>
              <a:rPr lang="en-IN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</a:br>
            <a:r>
              <a:rPr lang="en-I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(Bicubic)</a:t>
            </a:r>
            <a:endParaRPr lang="en-IN" sz="1800" dirty="0">
              <a:solidFill>
                <a:schemeClr val="dk1"/>
              </a:solidFill>
              <a:ea typeface="Times New Roman"/>
            </a:endParaRPr>
          </a:p>
        </p:txBody>
      </p:sp>
      <p:pic>
        <p:nvPicPr>
          <p:cNvPr id="13" name="Picture 13" descr="A close up of a child wearing a hat&#10;&#10;Description generated with very high confidence">
            <a:extLst>
              <a:ext uri="{FF2B5EF4-FFF2-40B4-BE49-F238E27FC236}">
                <a16:creationId xmlns:a16="http://schemas.microsoft.com/office/drawing/2014/main" id="{73251A5F-1E55-4DB5-A464-5181BECD2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892" y="1681616"/>
            <a:ext cx="2503609" cy="3108813"/>
          </a:xfrm>
          <a:prstGeom prst="rect">
            <a:avLst/>
          </a:prstGeom>
        </p:spPr>
      </p:pic>
      <p:sp>
        <p:nvSpPr>
          <p:cNvPr id="15" name="Google Shape;179;p31">
            <a:extLst>
              <a:ext uri="{FF2B5EF4-FFF2-40B4-BE49-F238E27FC236}">
                <a16:creationId xmlns:a16="http://schemas.microsoft.com/office/drawing/2014/main" id="{57117756-9FB3-47FD-8107-4E1594BF74E8}"/>
              </a:ext>
            </a:extLst>
          </p:cNvPr>
          <p:cNvSpPr txBox="1"/>
          <p:nvPr/>
        </p:nvSpPr>
        <p:spPr>
          <a:xfrm>
            <a:off x="3918496" y="4938157"/>
            <a:ext cx="1682400" cy="552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32.50 dB</a:t>
            </a:r>
            <a:endParaRPr lang="en-IN"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</a:endParaRPr>
          </a:p>
          <a:p>
            <a:pPr algn="ctr"/>
            <a:r>
              <a:rPr lang="en-IN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SRResNet</a:t>
            </a:r>
          </a:p>
          <a:p>
            <a:pPr algn="ctr"/>
            <a:endParaRPr lang="en-IN"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I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179;p31">
                <a:extLst>
                  <a:ext uri="{FF2B5EF4-FFF2-40B4-BE49-F238E27FC236}">
                    <a16:creationId xmlns:a16="http://schemas.microsoft.com/office/drawing/2014/main" id="{9D8AF3FB-4969-45E2-98F4-E481874A57DE}"/>
                  </a:ext>
                </a:extLst>
              </p:cNvPr>
              <p:cNvSpPr txBox="1"/>
              <p:nvPr/>
            </p:nvSpPr>
            <p:spPr>
              <a:xfrm>
                <a:off x="6494207" y="4938157"/>
                <a:ext cx="2080301" cy="6055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lnSpc>
                    <a:spcPct val="114999"/>
                  </a:lnSpc>
                </a:pPr>
                <a14:m>
                  <m:oMath xmlns:m="http://schemas.openxmlformats.org/officeDocument/2006/math">
                    <m:r>
                      <a:rPr lang="en" sz="240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∞</m:t>
                    </m:r>
                  </m:oMath>
                </a14:m>
                <a:r>
                  <a:rPr lang="en" sz="2400" dirty="0">
                    <a:solidFill>
                      <a:schemeClr val="dk1"/>
                    </a:solidFill>
                    <a:latin typeface="Times New Roman"/>
                    <a:cs typeface="Times New Roman"/>
                    <a:sym typeface="Times New Roman"/>
                  </a:rPr>
                  <a:t> dB</a:t>
                </a:r>
              </a:p>
              <a:p>
                <a:pPr algn="ctr">
                  <a:lnSpc>
                    <a:spcPct val="114999"/>
                  </a:lnSpc>
                </a:pPr>
                <a:r>
                  <a:rPr lang="en" sz="2400" dirty="0">
                    <a:solidFill>
                      <a:schemeClr val="dk1"/>
                    </a:solidFill>
                    <a:latin typeface="Times New Roman"/>
                    <a:cs typeface="Times New Roman"/>
                    <a:sym typeface="Times New Roman"/>
                  </a:rPr>
                  <a:t>Ground Truth</a:t>
                </a:r>
                <a:endParaRPr lang="en-US" sz="2400" dirty="0">
                  <a:solidFill>
                    <a:schemeClr val="dk1"/>
                  </a:solidFill>
                </a:endParaRPr>
              </a:p>
            </p:txBody>
          </p:sp>
        </mc:Choice>
        <mc:Fallback xmlns="">
          <p:sp>
            <p:nvSpPr>
              <p:cNvPr id="18" name="Google Shape;179;p31">
                <a:extLst>
                  <a:ext uri="{FF2B5EF4-FFF2-40B4-BE49-F238E27FC236}">
                    <a16:creationId xmlns:a16="http://schemas.microsoft.com/office/drawing/2014/main" id="{9D8AF3FB-4969-45E2-98F4-E481874A5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207" y="4938157"/>
                <a:ext cx="2080301" cy="605538"/>
              </a:xfrm>
              <a:prstGeom prst="rect">
                <a:avLst/>
              </a:prstGeom>
              <a:blipFill>
                <a:blip r:embed="rId4"/>
                <a:stretch>
                  <a:fillRect b="-808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9" descr="A close up of a person wearing a hat&#10;&#10;Description generated with very high confidence">
            <a:extLst>
              <a:ext uri="{FF2B5EF4-FFF2-40B4-BE49-F238E27FC236}">
                <a16:creationId xmlns:a16="http://schemas.microsoft.com/office/drawing/2014/main" id="{013546BB-965B-4893-AB08-7F65E5B03D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816" b="42159"/>
          <a:stretch/>
        </p:blipFill>
        <p:spPr>
          <a:xfrm>
            <a:off x="6286030" y="1681103"/>
            <a:ext cx="2496657" cy="31117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71509E-29B9-4826-AB59-49288E6BB4F0}"/>
              </a:ext>
            </a:extLst>
          </p:cNvPr>
          <p:cNvSpPr txBox="1"/>
          <p:nvPr/>
        </p:nvSpPr>
        <p:spPr>
          <a:xfrm>
            <a:off x="4971350" y="6080510"/>
            <a:ext cx="2080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PSNR Gain 1.67 dB</a:t>
            </a:r>
            <a:endParaRPr lang="en-IN" dirty="0">
              <a:solidFill>
                <a:schemeClr val="dk1"/>
              </a:solidFill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0915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CDC-4775-45B4-AD7F-822EFE012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350" y="551790"/>
            <a:ext cx="8102380" cy="1325563"/>
          </a:xfrm>
        </p:spPr>
        <p:txBody>
          <a:bodyPr>
            <a:normAutofit fontScale="90000"/>
          </a:bodyPr>
          <a:lstStyle/>
          <a:p>
            <a:r>
              <a:rPr lang="en-IN" dirty="0"/>
              <a:t>Mean PSNR Gain over Bicubic on separate SRResNet instances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698DF-56CA-4BC0-B988-EDCE36F5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11/25/2019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24C5C-1F93-40D3-9A63-D169522A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AB66751B-7BEA-43CA-8BEF-9DD9FA6478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3697073"/>
              </p:ext>
            </p:extLst>
          </p:nvPr>
        </p:nvGraphicFramePr>
        <p:xfrm>
          <a:off x="485641" y="1877353"/>
          <a:ext cx="8407798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3979">
                  <a:extLst>
                    <a:ext uri="{9D8B030D-6E8A-4147-A177-3AD203B41FA5}">
                      <a16:colId xmlns:a16="http://schemas.microsoft.com/office/drawing/2014/main" val="3177841785"/>
                    </a:ext>
                  </a:extLst>
                </a:gridCol>
                <a:gridCol w="914830">
                  <a:extLst>
                    <a:ext uri="{9D8B030D-6E8A-4147-A177-3AD203B41FA5}">
                      <a16:colId xmlns:a16="http://schemas.microsoft.com/office/drawing/2014/main" val="2551783610"/>
                    </a:ext>
                  </a:extLst>
                </a:gridCol>
                <a:gridCol w="1035929">
                  <a:extLst>
                    <a:ext uri="{9D8B030D-6E8A-4147-A177-3AD203B41FA5}">
                      <a16:colId xmlns:a16="http://schemas.microsoft.com/office/drawing/2014/main" val="4171542538"/>
                    </a:ext>
                  </a:extLst>
                </a:gridCol>
                <a:gridCol w="1963513">
                  <a:extLst>
                    <a:ext uri="{9D8B030D-6E8A-4147-A177-3AD203B41FA5}">
                      <a16:colId xmlns:a16="http://schemas.microsoft.com/office/drawing/2014/main" val="1360845370"/>
                    </a:ext>
                  </a:extLst>
                </a:gridCol>
                <a:gridCol w="1454731">
                  <a:extLst>
                    <a:ext uri="{9D8B030D-6E8A-4147-A177-3AD203B41FA5}">
                      <a16:colId xmlns:a16="http://schemas.microsoft.com/office/drawing/2014/main" val="312433259"/>
                    </a:ext>
                  </a:extLst>
                </a:gridCol>
                <a:gridCol w="1044816">
                  <a:extLst>
                    <a:ext uri="{9D8B030D-6E8A-4147-A177-3AD203B41FA5}">
                      <a16:colId xmlns:a16="http://schemas.microsoft.com/office/drawing/2014/main" val="27967125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Test/Valid Dataset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DIV2K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Flickr2K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CLIC-professional</a:t>
                      </a:r>
                      <a:endParaRPr lang="en-GB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CLIC-mobile</a:t>
                      </a:r>
                      <a:endParaRPr lang="en-GB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Min Diff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9113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CLIC-mobile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00B050"/>
                          </a:solidFill>
                        </a:rPr>
                        <a:t>1.43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0070C0"/>
                          </a:solidFill>
                        </a:rPr>
                        <a:t>1.34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1.16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009900"/>
                          </a:solidFill>
                        </a:rPr>
                        <a:t>0.09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834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CLIC-professional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00B050"/>
                          </a:solidFill>
                        </a:rPr>
                        <a:t>1.64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FF0000"/>
                          </a:solidFill>
                        </a:rPr>
                        <a:t>0.88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0070C0"/>
                          </a:solidFill>
                        </a:rPr>
                        <a:t>1.49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1.20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009900"/>
                          </a:solidFill>
                        </a:rPr>
                        <a:t>0.15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074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DIV2K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00B050"/>
                          </a:solidFill>
                        </a:rPr>
                        <a:t>1.55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FF0000"/>
                          </a:solidFill>
                        </a:rPr>
                        <a:t>1.11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0070C0"/>
                          </a:solidFill>
                        </a:rPr>
                        <a:t>1.27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009900"/>
                          </a:solidFill>
                        </a:rPr>
                        <a:t>0.28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128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BSDS100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00B050"/>
                          </a:solidFill>
                        </a:rPr>
                        <a:t>1.73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1.39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0070C0"/>
                          </a:solidFill>
                        </a:rPr>
                        <a:t>1.44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FF0000"/>
                          </a:solidFill>
                        </a:rPr>
                        <a:t>1.32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009900"/>
                          </a:solidFill>
                        </a:rPr>
                        <a:t>0.29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52491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Manga109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00B050"/>
                          </a:solidFill>
                        </a:rPr>
                        <a:t>4.01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0070C0"/>
                          </a:solidFill>
                        </a:rPr>
                        <a:t>3.75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3.39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FF0000"/>
                          </a:solidFill>
                        </a:rPr>
                        <a:t>3.03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009900"/>
                          </a:solidFill>
                        </a:rPr>
                        <a:t>0.26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0793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PIRM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00B050"/>
                          </a:solidFill>
                        </a:rPr>
                        <a:t>1.40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0070C0"/>
                          </a:solidFill>
                        </a:rPr>
                        <a:t>1.27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FF0000"/>
                          </a:solidFill>
                        </a:rPr>
                        <a:t>1.08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009900"/>
                          </a:solidFill>
                        </a:rPr>
                        <a:t>0.13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7951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PIRM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00B050"/>
                          </a:solidFill>
                        </a:rPr>
                        <a:t>1.37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0070C0"/>
                          </a:solidFill>
                        </a:rPr>
                        <a:t>1.24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1.19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FF0000"/>
                          </a:solidFill>
                        </a:rPr>
                        <a:t>1.02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009900"/>
                          </a:solidFill>
                        </a:rPr>
                        <a:t>0.13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0492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Set5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00B050"/>
                          </a:solidFill>
                        </a:rPr>
                        <a:t>1.79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0070C0"/>
                          </a:solidFill>
                        </a:rPr>
                        <a:t>1.65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FF0000"/>
                          </a:solidFill>
                        </a:rPr>
                        <a:t>1.38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009900"/>
                          </a:solidFill>
                        </a:rPr>
                        <a:t>0.14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72679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Set14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00B050"/>
                          </a:solidFill>
                        </a:rPr>
                        <a:t>2.77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2.33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0070C0"/>
                          </a:solidFill>
                        </a:rPr>
                        <a:t>2.45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FF0000"/>
                          </a:solidFill>
                        </a:rPr>
                        <a:t>1.98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009900"/>
                          </a:solidFill>
                        </a:rPr>
                        <a:t>0.32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0967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Urban100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00B050"/>
                          </a:solidFill>
                        </a:rPr>
                        <a:t>2.00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0070C0"/>
                          </a:solidFill>
                        </a:rPr>
                        <a:t>1.86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1.78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1.57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009900"/>
                          </a:solidFill>
                        </a:rPr>
                        <a:t>0.14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52947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8958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CDC-4775-45B4-AD7F-822EFE01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>
                <a:latin typeface="Arvo"/>
              </a:rPr>
              <a:t>Data-Set Ranking (Exp 1.)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698DF-56CA-4BC0-B988-EDCE36F5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11/25/2019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24C5C-1F93-40D3-9A63-D169522A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AF09EB-B96B-47F8-9E59-2EAF6B1D2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167" y="1544271"/>
            <a:ext cx="7886700" cy="45307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cs typeface="Calibri"/>
              </a:rPr>
              <a:t>Why (&amp; How) training on different dataset matter?</a:t>
            </a:r>
          </a:p>
          <a:p>
            <a:r>
              <a:rPr lang="en-GB" dirty="0">
                <a:cs typeface="Calibri"/>
              </a:rPr>
              <a:t>Fine details are difficult to recover from Bicubic</a:t>
            </a:r>
          </a:p>
        </p:txBody>
      </p:sp>
      <p:pic>
        <p:nvPicPr>
          <p:cNvPr id="3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5C3AF395-50A8-472E-AD1B-605F81C08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391" y="2613361"/>
            <a:ext cx="5671217" cy="392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122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CDC-4775-45B4-AD7F-822EFE012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8158"/>
            <a:ext cx="7886700" cy="1325563"/>
          </a:xfrm>
        </p:spPr>
        <p:txBody>
          <a:bodyPr>
            <a:normAutofit/>
          </a:bodyPr>
          <a:lstStyle/>
          <a:p>
            <a:r>
              <a:rPr lang="en-IN">
                <a:latin typeface="Arvo"/>
              </a:rPr>
              <a:t>Data-Set Ranking (Exp 1.)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698DF-56CA-4BC0-B988-EDCE36F5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11/25/2019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24C5C-1F93-40D3-9A63-D169522A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14</a:t>
            </a:fld>
            <a:endParaRPr lang="en-US"/>
          </a:p>
        </p:txBody>
      </p:sp>
      <p:pic>
        <p:nvPicPr>
          <p:cNvPr id="13" name="Picture 14" descr="A close up of a map&#10;&#10;Description generated with high confidence">
            <a:extLst>
              <a:ext uri="{FF2B5EF4-FFF2-40B4-BE49-F238E27FC236}">
                <a16:creationId xmlns:a16="http://schemas.microsoft.com/office/drawing/2014/main" id="{73650504-C5CD-4292-AF10-B63C4DEC7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433" y="1371442"/>
            <a:ext cx="3401482" cy="2366172"/>
          </a:xfrm>
          <a:prstGeom prst="rect">
            <a:avLst/>
          </a:prstGeom>
        </p:spPr>
      </p:pic>
      <p:pic>
        <p:nvPicPr>
          <p:cNvPr id="17" name="Picture 18" descr="A close up of a map&#10;&#10;Description generated with high confidence">
            <a:extLst>
              <a:ext uri="{FF2B5EF4-FFF2-40B4-BE49-F238E27FC236}">
                <a16:creationId xmlns:a16="http://schemas.microsoft.com/office/drawing/2014/main" id="{05DD1F46-2BD4-4E70-99F5-DA1F6E6F6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443"/>
            <a:ext cx="3401483" cy="2366171"/>
          </a:xfrm>
          <a:prstGeom prst="rect">
            <a:avLst/>
          </a:prstGeom>
        </p:spPr>
      </p:pic>
      <p:pic>
        <p:nvPicPr>
          <p:cNvPr id="21" name="Picture 21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229A3F2B-B6EA-4A23-A40D-FBE3445AD9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365" y="3839836"/>
            <a:ext cx="3401482" cy="2414293"/>
          </a:xfrm>
          <a:prstGeom prst="rect">
            <a:avLst/>
          </a:prstGeom>
        </p:spPr>
      </p:pic>
      <p:pic>
        <p:nvPicPr>
          <p:cNvPr id="23" name="Picture 23" descr="A close up of a map&#10;&#10;Description generated with high confidence">
            <a:extLst>
              <a:ext uri="{FF2B5EF4-FFF2-40B4-BE49-F238E27FC236}">
                <a16:creationId xmlns:a16="http://schemas.microsoft.com/office/drawing/2014/main" id="{E25F4907-D807-453E-8D43-A98C29EE8C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3839836"/>
            <a:ext cx="3401482" cy="241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31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CDC-4775-45B4-AD7F-822EFE01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>
                <a:latin typeface="Arvo"/>
              </a:rPr>
              <a:t>Data Sampling (Exp 2.)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698DF-56CA-4BC0-B988-EDCE36F5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11/25/2019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24C5C-1F93-40D3-9A63-D169522A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AF09EB-B96B-47F8-9E59-2EAF6B1D2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ea typeface="+mn-lt"/>
                <a:cs typeface="+mn-lt"/>
              </a:rPr>
              <a:t>Batches from disk are taken uniformly for training</a:t>
            </a:r>
            <a:br>
              <a:rPr lang="en-GB" dirty="0">
                <a:ea typeface="+mn-lt"/>
                <a:cs typeface="+mn-lt"/>
              </a:rPr>
            </a:br>
            <a:endParaRPr lang="en-GB" dirty="0">
              <a:cs typeface="Calibri"/>
            </a:endParaRPr>
          </a:p>
          <a:p>
            <a:r>
              <a:rPr lang="en-GB" dirty="0">
                <a:cs typeface="Calibri"/>
              </a:rPr>
              <a:t>Observation from Exp 1., motivates us to use some </a:t>
            </a:r>
            <a:r>
              <a:rPr lang="en-GB" b="1" dirty="0">
                <a:cs typeface="Calibri"/>
              </a:rPr>
              <a:t>specific sampling </a:t>
            </a:r>
            <a:r>
              <a:rPr lang="en-GB" dirty="0">
                <a:cs typeface="Calibri"/>
              </a:rPr>
              <a:t>mechanism</a:t>
            </a:r>
            <a:br>
              <a:rPr lang="en-GB" dirty="0">
                <a:cs typeface="Calibri"/>
              </a:rPr>
            </a:br>
            <a:endParaRPr lang="en-US" dirty="0">
              <a:cs typeface="Calibri"/>
            </a:endParaRPr>
          </a:p>
          <a:p>
            <a:r>
              <a:rPr lang="en-GB" dirty="0">
                <a:ea typeface="+mn-lt"/>
                <a:cs typeface="+mn-lt"/>
              </a:rPr>
              <a:t>Like Exp 1. does rank datasets, some </a:t>
            </a:r>
            <a:r>
              <a:rPr lang="en-GB" b="1" dirty="0">
                <a:ea typeface="+mn-lt"/>
                <a:cs typeface="+mn-lt"/>
              </a:rPr>
              <a:t>Scoring</a:t>
            </a:r>
            <a:r>
              <a:rPr lang="en-GB" dirty="0">
                <a:ea typeface="+mn-lt"/>
                <a:cs typeface="+mn-lt"/>
              </a:rPr>
              <a:t> can be assigned to individual images/patches</a:t>
            </a:r>
          </a:p>
          <a:p>
            <a:endParaRPr lang="en-GB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0086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CDC-4775-45B4-AD7F-822EFE01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Arvo"/>
              </a:rPr>
              <a:t>Sampling Algorithm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698DF-56CA-4BC0-B988-EDCE36F5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11/25/2019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24C5C-1F93-40D3-9A63-D169522A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5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5F2D7817-77FC-4263-9EFD-3CCA72F00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0268" y="1403103"/>
            <a:ext cx="4061732" cy="3220673"/>
          </a:xfrm>
        </p:spPr>
      </p:pic>
      <p:pic>
        <p:nvPicPr>
          <p:cNvPr id="7" name="Picture 7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8F05DFFB-685C-4A68-AC91-4EBD79E4D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023" y="1403103"/>
            <a:ext cx="3947746" cy="3223489"/>
          </a:xfrm>
          <a:prstGeom prst="rect">
            <a:avLst/>
          </a:prstGeom>
        </p:spPr>
      </p:pic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80E0FB59-890E-4E2E-9AE6-319320D0EA34}"/>
              </a:ext>
            </a:extLst>
          </p:cNvPr>
          <p:cNvSpPr txBox="1">
            <a:spLocks/>
          </p:cNvSpPr>
          <p:nvPr/>
        </p:nvSpPr>
        <p:spPr>
          <a:xfrm>
            <a:off x="632069" y="4578899"/>
            <a:ext cx="7886700" cy="177900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‣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5000"/>
              <a:buFont typeface="Courier New" panose="02070309020205020404" pitchFamily="49" charset="0"/>
              <a:buChar char="o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400" dirty="0">
                <a:cs typeface="Calibri"/>
              </a:rPr>
              <a:t>Observed data distribution of patches is Gaussian</a:t>
            </a:r>
            <a:endParaRPr lang="en-US" dirty="0"/>
          </a:p>
          <a:p>
            <a:pPr algn="just"/>
            <a:r>
              <a:rPr lang="en-GB" sz="2400" dirty="0">
                <a:ea typeface="+mn-lt"/>
                <a:cs typeface="+mn-lt"/>
              </a:rPr>
              <a:t>Less detailed patches are easier to reconstruct using bicubic</a:t>
            </a:r>
          </a:p>
          <a:p>
            <a:pPr lvl="1" algn="just"/>
            <a:r>
              <a:rPr lang="en-GB" sz="2000" dirty="0">
                <a:ea typeface="+mn-lt"/>
                <a:cs typeface="+mn-lt"/>
              </a:rPr>
              <a:t>Results in relatively high PSNR value</a:t>
            </a:r>
          </a:p>
          <a:p>
            <a:pPr lvl="1" algn="just"/>
            <a:r>
              <a:rPr lang="en-GB" sz="2000" dirty="0">
                <a:ea typeface="+mn-lt"/>
                <a:cs typeface="+mn-lt"/>
              </a:rPr>
              <a:t>and vice-versa</a:t>
            </a:r>
            <a:endParaRPr lang="en-GB" sz="2000" dirty="0">
              <a:cs typeface="Calibri"/>
            </a:endParaRPr>
          </a:p>
          <a:p>
            <a:pPr algn="just"/>
            <a:r>
              <a:rPr lang="en-GB" sz="2400" dirty="0">
                <a:cs typeface="Calibri"/>
              </a:rPr>
              <a:t>Thus, low PSNR patches should be preferred over high PSNR ones</a:t>
            </a:r>
          </a:p>
        </p:txBody>
      </p:sp>
    </p:spTree>
    <p:extLst>
      <p:ext uri="{BB962C8B-B14F-4D97-AF65-F5344CB8AC3E}">
        <p14:creationId xmlns:p14="http://schemas.microsoft.com/office/powerpoint/2010/main" val="181875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CDC-4775-45B4-AD7F-822EFE01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Arvo"/>
              </a:rPr>
              <a:t>Algorithm Pseudocode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698DF-56CA-4BC0-B988-EDCE36F5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11/25/2019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24C5C-1F93-40D3-9A63-D169522A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0AF09EB-B96B-47F8-9E59-2EAF6B1D2E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63040"/>
                <a:ext cx="7886700" cy="4986802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0" indent="0">
                  <a:buNone/>
                </a:pPr>
                <a:r>
                  <a:rPr lang="en-IN" sz="1200" b="1" dirty="0">
                    <a:latin typeface="Consolas" panose="020B0609020204030204" pitchFamily="49" charset="0"/>
                  </a:rPr>
                  <a:t>Input:</a:t>
                </a:r>
                <a:r>
                  <a:rPr lang="en-IN" sz="1200" dirty="0">
                    <a:latin typeface="Consolas" panose="020B0609020204030204" pitchFamily="49" charset="0"/>
                  </a:rPr>
                  <a:t> K, N be chosen sample size &amp; number of patches</a:t>
                </a:r>
              </a:p>
              <a:p>
                <a:pPr marL="0" indent="0">
                  <a:buNone/>
                </a:pPr>
                <a:r>
                  <a:rPr lang="en-IN" sz="1200" b="1" dirty="0">
                    <a:latin typeface="Consolas" panose="020B0609020204030204" pitchFamily="49" charset="0"/>
                  </a:rPr>
                  <a:t>Step 0:</a:t>
                </a:r>
                <a:r>
                  <a:rPr lang="en-IN" sz="1200" dirty="0">
                    <a:latin typeface="Consolas" panose="020B0609020204030204" pitchFamily="49" charset="0"/>
                  </a:rPr>
                  <a:t> Assign each patch, uniform probability</a:t>
                </a:r>
              </a:p>
              <a:p>
                <a:pPr marL="0" indent="0" algn="ctr">
                  <a:buNone/>
                </a:pPr>
                <a:r>
                  <a:rPr lang="en-IN" sz="2000" dirty="0" err="1"/>
                  <a:t>P̄</a:t>
                </a:r>
                <a:r>
                  <a:rPr lang="en-IN" sz="2000" baseline="-25000" dirty="0" err="1"/>
                  <a:t>i</a:t>
                </a:r>
                <a:r>
                  <a:rPr lang="en-IN" sz="2000" dirty="0"/>
                  <a:t> </a:t>
                </a:r>
                <a:r>
                  <a:rPr lang="en-IN" sz="2000" dirty="0">
                    <a:latin typeface="Consolas" panose="020B0609020204030204" pitchFamily="49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IN" sz="2000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IN" sz="1200" dirty="0">
                    <a:latin typeface="Consolas" panose="020B0609020204030204" pitchFamily="49" charset="0"/>
                  </a:rPr>
                  <a:t>While (Model not Converges)</a:t>
                </a:r>
              </a:p>
              <a:p>
                <a:pPr marL="0" indent="0">
                  <a:buNone/>
                </a:pPr>
                <a:r>
                  <a:rPr lang="en-IN" sz="1200" b="1" dirty="0">
                    <a:latin typeface="Consolas" panose="020B0609020204030204" pitchFamily="49" charset="0"/>
                  </a:rPr>
                  <a:t>	Step 1:</a:t>
                </a:r>
                <a:r>
                  <a:rPr lang="en-IN" sz="1200" dirty="0">
                    <a:latin typeface="Consolas" panose="020B0609020204030204" pitchFamily="49" charset="0"/>
                  </a:rPr>
                  <a:t> Sample K patches, proportional to values in P for each patch</a:t>
                </a:r>
              </a:p>
              <a:p>
                <a:pPr marL="0" indent="0">
                  <a:buNone/>
                </a:pPr>
                <a:r>
                  <a:rPr lang="en-IN" sz="1200" b="1" dirty="0">
                    <a:latin typeface="Consolas" panose="020B0609020204030204" pitchFamily="49" charset="0"/>
                  </a:rPr>
                  <a:t>	Step 2: </a:t>
                </a:r>
                <a:r>
                  <a:rPr lang="en-IN" sz="1200" dirty="0">
                    <a:latin typeface="Consolas" panose="020B0609020204030204" pitchFamily="49" charset="0"/>
                  </a:rPr>
                  <a:t>Train model on above collected sample</a:t>
                </a:r>
                <a:endParaRPr lang="en-IN" sz="1200" b="1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IN" sz="1200" b="1" dirty="0">
                    <a:latin typeface="Consolas" panose="020B0609020204030204" pitchFamily="49" charset="0"/>
                  </a:rPr>
                  <a:t>	Step 3:</a:t>
                </a:r>
                <a:r>
                  <a:rPr lang="en-IN" sz="1200" dirty="0">
                    <a:latin typeface="Consolas" panose="020B0609020204030204" pitchFamily="49" charset="0"/>
                  </a:rPr>
                  <a:t> Calculate the PSNR gain over these patches</a:t>
                </a:r>
              </a:p>
              <a:p>
                <a:pPr marL="0" indent="0">
                  <a:buNone/>
                </a:pPr>
                <a:r>
                  <a:rPr lang="en-IN" sz="1200" b="1" dirty="0">
                    <a:latin typeface="Consolas" panose="020B0609020204030204" pitchFamily="49" charset="0"/>
                  </a:rPr>
                  <a:t>	Step 4:</a:t>
                </a:r>
                <a:r>
                  <a:rPr lang="en-IN" sz="1200" dirty="0">
                    <a:latin typeface="Consolas" panose="020B0609020204030204" pitchFamily="49" charset="0"/>
                  </a:rPr>
                  <a:t> </a:t>
                </a:r>
                <a:r>
                  <a:rPr lang="en-IN" sz="2000" dirty="0" err="1">
                    <a:latin typeface="Consolas" panose="020B0609020204030204" pitchFamily="49" charset="0"/>
                  </a:rPr>
                  <a:t>P</a:t>
                </a:r>
                <a:r>
                  <a:rPr lang="en-IN" sz="2000" baseline="-25000" dirty="0" err="1">
                    <a:latin typeface="Consolas" panose="020B0609020204030204" pitchFamily="49" charset="0"/>
                  </a:rPr>
                  <a:t>sample</a:t>
                </a:r>
                <a:r>
                  <a:rPr lang="en-IN" sz="2000" dirty="0">
                    <a:latin typeface="Consolas" panose="020B0609020204030204" pitchFamily="49" charset="0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I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𝑆𝑎𝑚𝑝𝑙𝑒</m:t>
                        </m:r>
                      </m:sub>
                      <m:sup/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IN" sz="2000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nary>
                  </m:oMath>
                </a14:m>
                <a:endParaRPr lang="en-IN" sz="2000" dirty="0">
                  <a:latin typeface="Consolas" panose="020B0609020204030204" pitchFamily="49" charset="0"/>
                </a:endParaRPr>
              </a:p>
              <a:p>
                <a:pPr marL="0" indent="0" algn="just">
                  <a:buNone/>
                </a:pPr>
                <a:r>
                  <a:rPr lang="en-IN" sz="1200" dirty="0">
                    <a:latin typeface="Consolas" panose="020B0609020204030204" pitchFamily="49" charset="0"/>
                  </a:rPr>
                  <a:t>	Create Histogram of B bins, using PSNR Gain distribution</a:t>
                </a:r>
              </a:p>
              <a:p>
                <a:pPr marL="0" indent="0" algn="just">
                  <a:buNone/>
                </a:pPr>
                <a:r>
                  <a:rPr lang="en-IN" sz="1200" dirty="0">
                    <a:latin typeface="Consolas" panose="020B0609020204030204" pitchFamily="49" charset="0"/>
                  </a:rPr>
                  <a:t>	Patch </a:t>
                </a:r>
                <a:r>
                  <a:rPr lang="en-IN" sz="1200" b="1" dirty="0" err="1">
                    <a:latin typeface="Consolas" panose="020B0609020204030204" pitchFamily="49" charset="0"/>
                  </a:rPr>
                  <a:t>i</a:t>
                </a:r>
                <a:r>
                  <a:rPr lang="en-IN" sz="1200" dirty="0">
                    <a:latin typeface="Consolas" panose="020B0609020204030204" pitchFamily="49" charset="0"/>
                  </a:rPr>
                  <a:t> is mapped to bin </a:t>
                </a:r>
                <a14:m>
                  <m:oMath xmlns:m="http://schemas.openxmlformats.org/officeDocument/2006/math">
                    <m:r>
                      <a:rPr lang="en-IN" sz="1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N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1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1200" dirty="0">
                    <a:latin typeface="Consolas" panose="020B0609020204030204" pitchFamily="49" charset="0"/>
                  </a:rPr>
                  <a:t>; frequency of corresponding bin is</a:t>
                </a:r>
                <a14:m>
                  <m:oMath xmlns:m="http://schemas.openxmlformats.org/officeDocument/2006/math">
                    <m:r>
                      <a:rPr lang="en-IN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1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IN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1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N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1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sz="1200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IN" sz="1200" b="0" dirty="0">
                  <a:latin typeface="Consolas" panose="020B0609020204030204" pitchFamily="49" charset="0"/>
                </a:endParaRPr>
              </a:p>
              <a:p>
                <a:pPr marL="0" indent="0" algn="just">
                  <a:buNone/>
                </a:pPr>
                <a:endParaRPr lang="en-IN" sz="1200" dirty="0">
                  <a:latin typeface="Consolas" panose="020B0609020204030204" pitchFamily="49" charset="0"/>
                </a:endParaRPr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1400" b="0" i="0" smtClean="0">
                          <a:latin typeface="Cambria Math" panose="02040503050406030204" pitchFamily="18" charset="0"/>
                        </a:rPr>
                        <m:t>val</m:t>
                      </m:r>
                      <m:d>
                        <m:dPr>
                          <m:ctrlPr>
                            <a:rPr lang="en-I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1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</m:d>
                      <m:r>
                        <a:rPr lang="en-IN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𝑤𝑖𝑑𝑡h</m:t>
                          </m:r>
                          <m:d>
                            <m:dPr>
                              <m:ctrlPr>
                                <a:rPr lang="en-I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IN" sz="1400" dirty="0">
                  <a:latin typeface="Consolas" panose="020B0609020204030204" pitchFamily="49" charset="0"/>
                </a:endParaRPr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1400" b="0" i="0" smtClean="0">
                              <a:latin typeface="Cambria Math" panose="02040503050406030204" pitchFamily="18" charset="0"/>
                            </a:rPr>
                            <m:t>Agg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1400" b="0" i="0" smtClean="0">
                              <a:latin typeface="Cambria Math" panose="02040503050406030204" pitchFamily="18" charset="0"/>
                            </a:rPr>
                            <m:t>Area</m:t>
                          </m:r>
                        </m:sub>
                      </m:sSub>
                      <m:r>
                        <a:rPr lang="en-IN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I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𝑆𝑎𝑚𝑝𝑙𝑒</m:t>
                          </m:r>
                        </m:sub>
                        <m:sup/>
                        <m:e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IN" sz="1400" dirty="0">
                  <a:latin typeface="Consolas" panose="020B0609020204030204" pitchFamily="49" charset="0"/>
                </a:endParaRPr>
              </a:p>
              <a:p>
                <a:pPr marL="457200" lvl="1" indent="0" algn="ctr">
                  <a:buNone/>
                </a:pPr>
                <a:endParaRPr lang="en-IN" sz="800" dirty="0">
                  <a:latin typeface="Consolas" panose="020B0609020204030204" pitchFamily="49" charset="0"/>
                </a:endParaRPr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I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I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I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𝑆𝑎𝑚𝑝𝑙𝑒</m:t>
                      </m:r>
                      <m:r>
                        <a:rPr lang="en-I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I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𝑃𝑖</m:t>
                      </m:r>
                      <m:r>
                        <a:rPr lang="en-I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𝑣𝑎𝑙</m:t>
                          </m:r>
                          <m:d>
                            <m:dPr>
                              <m:ctrlPr>
                                <a:rPr lang="en-I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r>
                            <a:rPr lang="en-I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𝐴𝑔</m:t>
                          </m:r>
                          <m:sSub>
                            <m:sSubPr>
                              <m:ctrlPr>
                                <a:rPr lang="en-I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I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𝐴𝑟𝑒𝑎</m:t>
                              </m:r>
                            </m:sub>
                          </m:sSub>
                        </m:den>
                      </m:f>
                      <m:r>
                        <a:rPr lang="en-I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I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𝑃𝑠𝑎𝑚𝑝𝑙𝑒</m:t>
                      </m:r>
                      <m:r>
                        <a:rPr lang="en-I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GB" sz="1200" dirty="0">
                  <a:latin typeface="Consolas" panose="020B0609020204030204" pitchFamily="49" charset="0"/>
                  <a:cs typeface="Calibri"/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0AF09EB-B96B-47F8-9E59-2EAF6B1D2E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63040"/>
                <a:ext cx="7886700" cy="4986802"/>
              </a:xfrm>
              <a:blipFill>
                <a:blip r:embed="rId3"/>
                <a:stretch>
                  <a:fillRect t="-367" b="-123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940019AD-AA32-430D-BD42-B9CA81731EC2}"/>
              </a:ext>
            </a:extLst>
          </p:cNvPr>
          <p:cNvSpPr txBox="1">
            <a:spLocks/>
          </p:cNvSpPr>
          <p:nvPr/>
        </p:nvSpPr>
        <p:spPr>
          <a:xfrm>
            <a:off x="628649" y="4149969"/>
            <a:ext cx="7886700" cy="19900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‣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5000"/>
              <a:buFont typeface="Courier New" panose="02070309020205020404" pitchFamily="49" charset="0"/>
              <a:buChar char="o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09C64B-9B22-4554-A064-585D89CF7B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701" y="4631788"/>
            <a:ext cx="2968283" cy="222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581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CDC-4775-45B4-AD7F-822EFE01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>
                <a:latin typeface="Arvo"/>
              </a:rPr>
              <a:t>Convergence Performance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698DF-56CA-4BC0-B988-EDCE36F5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11/25/2019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24C5C-1F93-40D3-9A63-D169522A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C875A610-554C-4F3A-9E98-AC6E6F4B0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777" y="1405441"/>
            <a:ext cx="3933098" cy="3147838"/>
          </a:xfrm>
        </p:spPr>
      </p:pic>
      <p:pic>
        <p:nvPicPr>
          <p:cNvPr id="8" name="Picture 8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2DAECD6-5910-4F1C-B20A-01C8ED58A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267" y="1407318"/>
            <a:ext cx="3919125" cy="3146549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EB870B41-3A80-4399-AA93-E712F7E63D0D}"/>
              </a:ext>
            </a:extLst>
          </p:cNvPr>
          <p:cNvSpPr txBox="1">
            <a:spLocks/>
          </p:cNvSpPr>
          <p:nvPr/>
        </p:nvSpPr>
        <p:spPr>
          <a:xfrm>
            <a:off x="605692" y="4640445"/>
            <a:ext cx="7886700" cy="19900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‣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5000"/>
              <a:buFont typeface="Courier New" panose="02070309020205020404" pitchFamily="49" charset="0"/>
              <a:buChar char="o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400" dirty="0">
                <a:ea typeface="+mn-lt"/>
                <a:cs typeface="+mn-lt"/>
              </a:rPr>
              <a:t>Our sampling algorithm results in </a:t>
            </a:r>
            <a:r>
              <a:rPr lang="en-GB" sz="2400" b="1" dirty="0">
                <a:ea typeface="+mn-lt"/>
                <a:cs typeface="+mn-lt"/>
              </a:rPr>
              <a:t>faster convergence</a:t>
            </a:r>
            <a:endParaRPr lang="en-GB" sz="2400" dirty="0">
              <a:cs typeface="Calibri"/>
            </a:endParaRPr>
          </a:p>
          <a:p>
            <a:pPr algn="just"/>
            <a:r>
              <a:rPr lang="en-GB" sz="2400" dirty="0">
                <a:cs typeface="Calibri"/>
              </a:rPr>
              <a:t>Using Patch level approach instead of full image allows</a:t>
            </a:r>
          </a:p>
          <a:p>
            <a:pPr lvl="1" algn="just"/>
            <a:r>
              <a:rPr lang="en-GB" sz="2000" dirty="0">
                <a:cs typeface="Calibri"/>
              </a:rPr>
              <a:t>Fine grained control</a:t>
            </a:r>
          </a:p>
          <a:p>
            <a:pPr lvl="1" algn="just"/>
            <a:r>
              <a:rPr lang="en-GB" sz="2000" dirty="0">
                <a:cs typeface="Calibri"/>
              </a:rPr>
              <a:t>No need of extra inference from SRResNet</a:t>
            </a:r>
          </a:p>
        </p:txBody>
      </p:sp>
    </p:spTree>
    <p:extLst>
      <p:ext uri="{BB962C8B-B14F-4D97-AF65-F5344CB8AC3E}">
        <p14:creationId xmlns:p14="http://schemas.microsoft.com/office/powerpoint/2010/main" val="341498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CDC-4775-45B4-AD7F-822EFE01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Arvo"/>
              </a:rPr>
              <a:t>Core Findings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698DF-56CA-4BC0-B988-EDCE36F5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11/25/2019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24C5C-1F93-40D3-9A63-D169522A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AF09EB-B96B-47F8-9E59-2EAF6B1D2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GB" dirty="0"/>
              <a:t>Dataset-Ranking (Inter-Dataset) approach helps obtaining better performance</a:t>
            </a:r>
          </a:p>
          <a:p>
            <a:pPr algn="just"/>
            <a:r>
              <a:rPr lang="en-GB" dirty="0"/>
              <a:t>Data-Sampling (Intra-Dataset) approach further enables faster convergence</a:t>
            </a:r>
          </a:p>
          <a:p>
            <a:pPr algn="just"/>
            <a:r>
              <a:rPr lang="en-GB" dirty="0">
                <a:cs typeface="Calibri"/>
              </a:rPr>
              <a:t>Combining all datasets will saturate in practice</a:t>
            </a:r>
          </a:p>
          <a:p>
            <a:pPr algn="just"/>
            <a:r>
              <a:rPr lang="en-GB" dirty="0">
                <a:cs typeface="Calibri"/>
              </a:rPr>
              <a:t>Techniques like our algorithm can be used to train vision models on extremely large datasets</a:t>
            </a:r>
          </a:p>
        </p:txBody>
      </p:sp>
    </p:spTree>
    <p:extLst>
      <p:ext uri="{BB962C8B-B14F-4D97-AF65-F5344CB8AC3E}">
        <p14:creationId xmlns:p14="http://schemas.microsoft.com/office/powerpoint/2010/main" val="57725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CDC-4775-45B4-AD7F-822EFE01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Arvo"/>
              </a:rPr>
              <a:t>SISR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995F3A-97EE-499A-A1F2-19EDB98B63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08980"/>
                <a:ext cx="7886700" cy="453072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algn="just"/>
                <a:r>
                  <a:rPr lang="en-IN" dirty="0">
                    <a:cs typeface="Calibri"/>
                  </a:rPr>
                  <a:t>Recover/Construct finer detail from Low-Resolution</a:t>
                </a:r>
              </a:p>
              <a:p>
                <a:pPr algn="just"/>
                <a:r>
                  <a:rPr lang="en-IN" dirty="0">
                    <a:cs typeface="Calibri"/>
                  </a:rPr>
                  <a:t>Obtain a learned LR to HR Image mapping using Convolutional Neural Network based approach</a:t>
                </a:r>
              </a:p>
              <a:p>
                <a:pPr algn="just"/>
                <a:r>
                  <a:rPr lang="en-IN" dirty="0">
                    <a:cs typeface="Calibri"/>
                  </a:rPr>
                  <a:t>Pixel-wise loss minimization between LR &amp; HR images (Mean Square Error).</a:t>
                </a:r>
              </a:p>
              <a:p>
                <a:pPr algn="just"/>
                <a:r>
                  <a:rPr lang="en-IN" dirty="0">
                    <a:cs typeface="Calibri"/>
                  </a:rPr>
                  <a:t>PSNR Metric – Peak Signal To Noise Ratio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cs typeface="Calibri"/>
                      </a:rPr>
                      <m:t>𝑃𝑆𝑁𝑅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Calibri"/>
                      </a:rPr>
                      <m:t>10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Calibri"/>
                      </a:rPr>
                      <m:t>× </m:t>
                    </m:r>
                    <m:func>
                      <m:func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log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𝑀𝐴𝑋</m:t>
                                    </m:r>
                                  </m:e>
                                  <m:sup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𝑀𝑆𝐸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I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I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20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× </m:t>
                    </m:r>
                    <m:func>
                      <m:func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log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fPr>
                              <m:num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𝑀𝐴𝑋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IN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𝑀𝑆𝐸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 </m:t>
                        </m:r>
                      </m:e>
                    </m:func>
                  </m:oMath>
                </a14:m>
                <a:r>
                  <a:rPr lang="en-IN" dirty="0">
                    <a:cs typeface="Calibri"/>
                  </a:rPr>
                  <a:t> 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cs typeface="Calibri"/>
                      </a:rPr>
                      <m:t>𝑀𝐴𝑋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Calibri"/>
                      </a:rPr>
                      <m:t>255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</m:oMath>
                </a14:m>
                <a:endParaRPr lang="en-IN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995F3A-97EE-499A-A1F2-19EDB98B63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08980"/>
                <a:ext cx="7886700" cy="4530726"/>
              </a:xfrm>
              <a:blipFill>
                <a:blip r:embed="rId3"/>
                <a:stretch>
                  <a:fillRect l="-1314" t="-2151" r="-16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698DF-56CA-4BC0-B988-EDCE36F5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11/25/2019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24C5C-1F93-40D3-9A63-D169522A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2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CDC-4775-45B4-AD7F-822EFE01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Arvo"/>
              </a:rPr>
              <a:t>Conclusion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698DF-56CA-4BC0-B988-EDCE36F5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11/25/2019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24C5C-1F93-40D3-9A63-D169522A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20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AF09EB-B96B-47F8-9E59-2EAF6B1D2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GB" dirty="0"/>
              <a:t>Analysed &amp; Benchmarked various SISR models from the literature</a:t>
            </a:r>
          </a:p>
          <a:p>
            <a:pPr marL="0" indent="0" algn="just">
              <a:buNone/>
            </a:pPr>
            <a:endParaRPr lang="en-GB" dirty="0"/>
          </a:p>
          <a:p>
            <a:pPr algn="just"/>
            <a:r>
              <a:rPr lang="en-GB" dirty="0"/>
              <a:t>Characterize training datasets for best performance</a:t>
            </a:r>
            <a:br>
              <a:rPr lang="en-GB" dirty="0"/>
            </a:br>
            <a:endParaRPr lang="en-GB" dirty="0"/>
          </a:p>
          <a:p>
            <a:pPr algn="just"/>
            <a:r>
              <a:rPr lang="en-GB" dirty="0"/>
              <a:t>Proposed &amp; empirically verified a data sampling algorithm for faster convergence of the model</a:t>
            </a:r>
          </a:p>
        </p:txBody>
      </p:sp>
    </p:spTree>
    <p:extLst>
      <p:ext uri="{BB962C8B-B14F-4D97-AF65-F5344CB8AC3E}">
        <p14:creationId xmlns:p14="http://schemas.microsoft.com/office/powerpoint/2010/main" val="139480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CDC-4775-45B4-AD7F-822EFE01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>
                <a:latin typeface="Arvo"/>
              </a:rPr>
              <a:t>Future Work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698DF-56CA-4BC0-B988-EDCE36F5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11/25/2019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24C5C-1F93-40D3-9A63-D169522A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21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FE5650-F55B-463B-9DA1-60253B3B4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GB" dirty="0">
                <a:cs typeface="Calibri"/>
              </a:rPr>
              <a:t>Similar </a:t>
            </a:r>
            <a:r>
              <a:rPr lang="en-GB" b="1" dirty="0">
                <a:cs typeface="Calibri"/>
              </a:rPr>
              <a:t>Dataset Ranking</a:t>
            </a:r>
            <a:r>
              <a:rPr lang="en-GB" dirty="0">
                <a:cs typeface="Calibri"/>
              </a:rPr>
              <a:t> &amp; </a:t>
            </a:r>
            <a:r>
              <a:rPr lang="en-GB" b="1" dirty="0">
                <a:cs typeface="Calibri"/>
              </a:rPr>
              <a:t>Data Sampling</a:t>
            </a:r>
            <a:r>
              <a:rPr lang="en-GB" dirty="0">
                <a:cs typeface="Calibri"/>
              </a:rPr>
              <a:t> approach can be used for other low-level vision applications like Compression Artefacts Removal, De-noising.,</a:t>
            </a:r>
          </a:p>
          <a:p>
            <a:pPr algn="just"/>
            <a:r>
              <a:rPr lang="en-GB" dirty="0">
                <a:cs typeface="Calibri"/>
              </a:rPr>
              <a:t>Reduction in training time can be further obtained by other probability initialization unlike uniform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423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CDC-4775-45B4-AD7F-822EFE01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>
                <a:latin typeface="Arvo"/>
              </a:rPr>
              <a:t>References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698DF-56CA-4BC0-B988-EDCE36F5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11/25/2019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24C5C-1F93-40D3-9A63-D169522A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22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FE5650-F55B-463B-9DA1-60253B3B4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r>
              <a:rPr lang="en-GB" dirty="0"/>
              <a:t>CLIC Challenge - </a:t>
            </a:r>
            <a:r>
              <a:rPr lang="en-GB" dirty="0">
                <a:hlinkClick r:id="rId2"/>
              </a:rPr>
              <a:t>https://www.compression.cc/challenge/</a:t>
            </a:r>
            <a:endParaRPr lang="en-GB" dirty="0"/>
          </a:p>
          <a:p>
            <a:r>
              <a:rPr lang="en-GB" dirty="0" err="1"/>
              <a:t>Agustsson</a:t>
            </a:r>
            <a:r>
              <a:rPr lang="en-GB" dirty="0"/>
              <a:t>, E., &amp; </a:t>
            </a:r>
            <a:r>
              <a:rPr lang="en-GB" dirty="0" err="1"/>
              <a:t>Timofte</a:t>
            </a:r>
            <a:r>
              <a:rPr lang="en-GB" dirty="0"/>
              <a:t>, R. (2017). NTIRE 2017 challenge on single image super-resolution: Dataset and study. In </a:t>
            </a:r>
            <a:r>
              <a:rPr lang="en-GB" i="1" dirty="0"/>
              <a:t>Proceedings of the IEEE Conference on Computer Vision and Pattern Recognition Workshops</a:t>
            </a:r>
            <a:r>
              <a:rPr lang="en-GB" dirty="0"/>
              <a:t> (pp. 126-135).</a:t>
            </a:r>
          </a:p>
          <a:p>
            <a:r>
              <a:rPr lang="en-IN" dirty="0"/>
              <a:t>Matsui, Yusuke, et al. "Sketch-based manga retrieval using manga109 dataset." </a:t>
            </a:r>
            <a:r>
              <a:rPr lang="en-IN" i="1" dirty="0"/>
              <a:t>Multimedia Tools and Applications</a:t>
            </a:r>
            <a:r>
              <a:rPr lang="en-IN" dirty="0"/>
              <a:t> 76.20 (2017): 21811-21838.</a:t>
            </a:r>
          </a:p>
          <a:p>
            <a:r>
              <a:rPr lang="en-IN" dirty="0"/>
              <a:t>Lai, Wei-Sheng, et al. "Deep </a:t>
            </a:r>
            <a:r>
              <a:rPr lang="en-IN" dirty="0" err="1"/>
              <a:t>laplacian</a:t>
            </a:r>
            <a:r>
              <a:rPr lang="en-IN" dirty="0"/>
              <a:t> pyramid networks for fast and accurate super-resolution." </a:t>
            </a:r>
            <a:r>
              <a:rPr lang="en-IN" i="1" dirty="0"/>
              <a:t>Proceedings of the IEEE conference on computer vision and pattern recognition</a:t>
            </a:r>
            <a:r>
              <a:rPr lang="en-IN" dirty="0"/>
              <a:t>. 2017.</a:t>
            </a:r>
          </a:p>
          <a:p>
            <a:r>
              <a:rPr lang="en-GB" dirty="0"/>
              <a:t>Martin, David, et al. "A database of human segmented natural images and its application to evaluating segmentation algorithms and measuring ecological statistics." Vancouver:: </a:t>
            </a:r>
            <a:r>
              <a:rPr lang="en-GB" dirty="0" err="1"/>
              <a:t>Iccv</a:t>
            </a:r>
            <a:r>
              <a:rPr lang="en-GB" dirty="0"/>
              <a:t>, 2001.</a:t>
            </a:r>
          </a:p>
          <a:p>
            <a:r>
              <a:rPr lang="en-GB" dirty="0" err="1"/>
              <a:t>Blau</a:t>
            </a:r>
            <a:r>
              <a:rPr lang="en-GB" dirty="0"/>
              <a:t>, Yochai, et al. "The 2018 PIRM challenge on perceptual image super-resolution." </a:t>
            </a:r>
            <a:r>
              <a:rPr lang="en-GB" i="1" dirty="0"/>
              <a:t>Proceedings of the European Conference on Computer Vision (ECCV)</a:t>
            </a:r>
            <a:r>
              <a:rPr lang="en-GB" dirty="0"/>
              <a:t>. 2018.</a:t>
            </a:r>
          </a:p>
          <a:p>
            <a:r>
              <a:rPr lang="en-GB" dirty="0"/>
              <a:t>Yang, </a:t>
            </a:r>
            <a:r>
              <a:rPr lang="en-GB" dirty="0" err="1"/>
              <a:t>Wenming</a:t>
            </a:r>
            <a:r>
              <a:rPr lang="en-GB" dirty="0"/>
              <a:t>, et al. "Deep learning for single image super-resolution: A brief review." </a:t>
            </a:r>
            <a:r>
              <a:rPr lang="en-GB" i="1" dirty="0"/>
              <a:t>IEEE Transactions on Multimedia</a:t>
            </a:r>
            <a:r>
              <a:rPr lang="en-GB" dirty="0"/>
              <a:t> (2019).</a:t>
            </a:r>
          </a:p>
          <a:p>
            <a:r>
              <a:rPr lang="en-GB" dirty="0" err="1"/>
              <a:t>Ledig</a:t>
            </a:r>
            <a:r>
              <a:rPr lang="en-GB" dirty="0"/>
              <a:t>, Christian, et al. "Photo-realistic single image super-resolution using a generative adversarial network." </a:t>
            </a:r>
            <a:r>
              <a:rPr lang="en-GB" i="1" dirty="0"/>
              <a:t>Proceedings of the IEEE conference on computer vision and pattern recognition</a:t>
            </a:r>
            <a:r>
              <a:rPr lang="en-GB" dirty="0"/>
              <a:t>. 2017.</a:t>
            </a:r>
          </a:p>
          <a:p>
            <a:r>
              <a:rPr lang="en-GB" dirty="0"/>
              <a:t>Du, Chen, et al. "Orientation-Aware Deep Neural Network for Real Image Super-Resolution." </a:t>
            </a:r>
            <a:r>
              <a:rPr lang="en-GB" i="1" dirty="0"/>
              <a:t>Proceedings of the IEEE Conference on Computer Vision and Pattern Recognition Workshops</a:t>
            </a:r>
            <a:r>
              <a:rPr lang="en-GB" dirty="0"/>
              <a:t>. 2019.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4364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67E820-6630-4DA4-BA71-A47506AE8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E84AF8D-BF60-497C-BE9F-04D880053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19887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CDC-4775-45B4-AD7F-822EFE01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Arvo"/>
              </a:rPr>
              <a:t>Vision Framework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698DF-56CA-4BC0-B988-EDCE36F5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11/25/2019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24C5C-1F93-40D3-9A63-D169522A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24</a:t>
            </a:fld>
            <a:endParaRPr lang="en-US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54DD5667-3980-4BC0-9616-AAC18848584E}"/>
              </a:ext>
            </a:extLst>
          </p:cNvPr>
          <p:cNvSpPr txBox="1">
            <a:spLocks/>
          </p:cNvSpPr>
          <p:nvPr/>
        </p:nvSpPr>
        <p:spPr>
          <a:xfrm>
            <a:off x="628650" y="5233183"/>
            <a:ext cx="7886700" cy="1123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‣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5000"/>
              <a:buFont typeface="Courier New" panose="02070309020205020404" pitchFamily="49" charset="0"/>
              <a:buChar char="o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33BB5638-CFD2-40AF-A3A6-A9D61D68D0E2}"/>
              </a:ext>
            </a:extLst>
          </p:cNvPr>
          <p:cNvSpPr txBox="1">
            <a:spLocks/>
          </p:cNvSpPr>
          <p:nvPr/>
        </p:nvSpPr>
        <p:spPr>
          <a:xfrm>
            <a:off x="560509" y="1666777"/>
            <a:ext cx="8022981" cy="45307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‣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5000"/>
              <a:buFont typeface="Courier New" panose="02070309020205020404" pitchFamily="49" charset="0"/>
              <a:buChar char="o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dirty="0"/>
              <a:t>No common framework to compare vision models</a:t>
            </a:r>
          </a:p>
          <a:p>
            <a:pPr lvl="1" algn="just"/>
            <a:r>
              <a:rPr lang="en-GB" dirty="0"/>
              <a:t>Written in different languages (MATLAB, R, Python, Lua)</a:t>
            </a:r>
          </a:p>
          <a:p>
            <a:pPr algn="just"/>
            <a:r>
              <a:rPr lang="en-GB" dirty="0"/>
              <a:t>So we created a common framework in python</a:t>
            </a:r>
          </a:p>
          <a:p>
            <a:pPr lvl="1" algn="just"/>
            <a:r>
              <a:rPr lang="en-GB" dirty="0"/>
              <a:t>Even higher level abstraction on top of Keras, TensorFlow</a:t>
            </a:r>
          </a:p>
          <a:p>
            <a:pPr lvl="1" algn="just"/>
            <a:r>
              <a:rPr lang="en-GB" dirty="0"/>
              <a:t>Define model as dictionary</a:t>
            </a:r>
          </a:p>
          <a:p>
            <a:pPr lvl="2" algn="just"/>
            <a:r>
              <a:rPr lang="en-GB" dirty="0"/>
              <a:t>Model architecture can be defined over default values</a:t>
            </a:r>
          </a:p>
          <a:p>
            <a:pPr lvl="2" algn="just"/>
            <a:r>
              <a:rPr lang="en-GB" dirty="0"/>
              <a:t>Layers &amp; Functions in literature, not in Keras, are added</a:t>
            </a:r>
          </a:p>
          <a:p>
            <a:pPr algn="just"/>
            <a:r>
              <a:rPr lang="en-GB" dirty="0"/>
              <a:t>Snapshot of two SISR models on next slide</a:t>
            </a:r>
          </a:p>
          <a:p>
            <a:pPr lvl="1" algn="just"/>
            <a:r>
              <a:rPr lang="en-GB" dirty="0"/>
              <a:t>Just 56 lines for VDSR &amp; SRResNet models from literature</a:t>
            </a:r>
          </a:p>
          <a:p>
            <a:pPr lvl="1" algn="just"/>
            <a:r>
              <a:rPr lang="en-GB" dirty="0"/>
              <a:t>All training &amp; testing arguments are via command line</a:t>
            </a:r>
          </a:p>
        </p:txBody>
      </p:sp>
    </p:spTree>
    <p:extLst>
      <p:ext uri="{BB962C8B-B14F-4D97-AF65-F5344CB8AC3E}">
        <p14:creationId xmlns:p14="http://schemas.microsoft.com/office/powerpoint/2010/main" val="116232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CDC-4775-45B4-AD7F-822EFE01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Arvo"/>
              </a:rPr>
              <a:t>Vision Framework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698DF-56CA-4BC0-B988-EDCE36F5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11/25/2019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24C5C-1F93-40D3-9A63-D169522A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7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2DB49997-B1F3-4FD5-91C8-DFA14FB1F7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421670"/>
            <a:ext cx="7755695" cy="4782182"/>
          </a:xfr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54DD5667-3980-4BC0-9616-AAC18848584E}"/>
              </a:ext>
            </a:extLst>
          </p:cNvPr>
          <p:cNvSpPr txBox="1">
            <a:spLocks/>
          </p:cNvSpPr>
          <p:nvPr/>
        </p:nvSpPr>
        <p:spPr>
          <a:xfrm>
            <a:off x="628650" y="5233183"/>
            <a:ext cx="7886700" cy="1123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‣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5000"/>
              <a:buFont typeface="Courier New" panose="02070309020205020404" pitchFamily="49" charset="0"/>
              <a:buChar char="o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50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CDC-4775-45B4-AD7F-822EFE01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Arvo"/>
              </a:rPr>
              <a:t>Patching Approaches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95F3A-97EE-499A-A1F2-19EDB98B6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IN" sz="2400" dirty="0">
                <a:ea typeface="+mn-lt"/>
                <a:cs typeface="+mn-lt"/>
              </a:rPr>
              <a:t>HR Image is first Down-sampled and divided into patches for further processing</a:t>
            </a:r>
            <a:endParaRPr lang="en-IN" dirty="0"/>
          </a:p>
          <a:p>
            <a:r>
              <a:rPr lang="en-IN" sz="2400" dirty="0">
                <a:ea typeface="+mn-lt"/>
                <a:cs typeface="+mn-lt"/>
              </a:rPr>
              <a:t>HR Image is first divided into patches of desired size and then Down-sampled for further processing</a:t>
            </a:r>
            <a:endParaRPr lang="en-IN" dirty="0"/>
          </a:p>
          <a:p>
            <a:r>
              <a:rPr lang="en-IN" sz="2400" dirty="0">
                <a:cs typeface="Calibri"/>
              </a:rPr>
              <a:t>First approach is used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698DF-56CA-4BC0-B988-EDCE36F5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11/25/2019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24C5C-1F93-40D3-9A63-D169522A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048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CDC-4775-45B4-AD7F-822EFE01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>
                <a:latin typeface="Arvo"/>
              </a:rPr>
              <a:t>Applications of SISR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95F3A-97EE-499A-A1F2-19EDB98B6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>
                <a:cs typeface="Calibri"/>
              </a:rPr>
              <a:t>Satellite Imaging</a:t>
            </a:r>
            <a:endParaRPr lang="en-US" dirty="0">
              <a:cs typeface="Calibri"/>
            </a:endParaRPr>
          </a:p>
          <a:p>
            <a:r>
              <a:rPr lang="en-IN" dirty="0">
                <a:cs typeface="Calibri"/>
              </a:rPr>
              <a:t>Medical Imaging</a:t>
            </a:r>
          </a:p>
          <a:p>
            <a:r>
              <a:rPr lang="en-IN" dirty="0">
                <a:cs typeface="Calibri"/>
              </a:rPr>
              <a:t>Security Imaging</a:t>
            </a:r>
            <a:br>
              <a:rPr lang="en-IN" dirty="0">
                <a:cs typeface="Calibri"/>
              </a:rPr>
            </a:br>
            <a:endParaRPr lang="en-IN" dirty="0">
              <a:cs typeface="Calibri"/>
            </a:endParaRPr>
          </a:p>
          <a:p>
            <a:endParaRPr lang="en-IN" dirty="0">
              <a:cs typeface="Calibri"/>
            </a:endParaRPr>
          </a:p>
          <a:p>
            <a:endParaRPr lang="en-IN" dirty="0">
              <a:cs typeface="Calibri"/>
            </a:endParaRPr>
          </a:p>
          <a:p>
            <a:endParaRPr lang="en-IN" dirty="0">
              <a:cs typeface="Calibri"/>
            </a:endParaRPr>
          </a:p>
          <a:p>
            <a:pPr marL="0" indent="0">
              <a:buNone/>
            </a:pPr>
            <a:r>
              <a:rPr lang="en-IN" b="1" dirty="0">
                <a:solidFill>
                  <a:schemeClr val="bg1"/>
                </a:solidFill>
                <a:cs typeface="Calibri"/>
              </a:rPr>
              <a:t>Note:</a:t>
            </a:r>
            <a:r>
              <a:rPr lang="en-IN" dirty="0">
                <a:solidFill>
                  <a:schemeClr val="bg1"/>
                </a:solidFill>
                <a:cs typeface="Calibri"/>
              </a:rPr>
              <a:t> No artificial texture generation can be tolerated in these applications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698DF-56CA-4BC0-B988-EDCE36F5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11/25/2019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24C5C-1F93-40D3-9A63-D169522A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 descr="Image result for satellite transparent background">
            <a:extLst>
              <a:ext uri="{FF2B5EF4-FFF2-40B4-BE49-F238E27FC236}">
                <a16:creationId xmlns:a16="http://schemas.microsoft.com/office/drawing/2014/main" id="{4209A8CA-7774-4F32-B794-1955A114E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114" y="1733721"/>
            <a:ext cx="3066024" cy="172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954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122A7-3987-46B2-BF1C-55324A9F1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Classic Interpolation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47A2A19-9E0F-4EB9-85DF-EBA9E789C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5783" y="1278565"/>
            <a:ext cx="5781821" cy="254469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518EC-6E9F-473E-BEA0-2917DD8E6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11/25/2019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A71EE8-3362-4600-9CC2-BB1487700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4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6F3DD1C-B55F-4B42-8600-7DDA232FAE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9040" y="3810291"/>
            <a:ext cx="2544693" cy="254469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3F23B8C-2898-4BD7-9236-E31409C44D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44347" y="3851932"/>
            <a:ext cx="2544693" cy="254469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3FEB9C4-A372-48DA-A379-D9F66FD8D7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4152" y="3851933"/>
            <a:ext cx="2544693" cy="25446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4EE580-0878-4F6C-8609-CB208E01ADC4}"/>
              </a:ext>
            </a:extLst>
          </p:cNvPr>
          <p:cNvSpPr txBox="1"/>
          <p:nvPr/>
        </p:nvSpPr>
        <p:spPr>
          <a:xfrm>
            <a:off x="3106036" y="6412332"/>
            <a:ext cx="8070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Image courtesy : </a:t>
            </a:r>
            <a:r>
              <a:rPr lang="en-IN" sz="1400" dirty="0">
                <a:hlinkClick r:id="rId10"/>
              </a:rPr>
              <a:t>https://en.wikipedia.org/wiki/Bicubic_interpolation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78592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CDC-4775-45B4-AD7F-822EFE01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Arvo"/>
              </a:rPr>
              <a:t>Training Datasets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95F3A-97EE-499A-A1F2-19EDB98B6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>
                <a:cs typeface="Calibri"/>
              </a:rPr>
              <a:t>DIV2K: 800 images of 2K Resolution</a:t>
            </a:r>
            <a:endParaRPr lang="en-US" dirty="0">
              <a:cs typeface="Calibri"/>
            </a:endParaRPr>
          </a:p>
          <a:p>
            <a:r>
              <a:rPr lang="en-IN" dirty="0">
                <a:cs typeface="Calibri"/>
              </a:rPr>
              <a:t>Flickr2K: 2650 2K images</a:t>
            </a:r>
          </a:p>
          <a:p>
            <a:r>
              <a:rPr lang="en-IN" dirty="0">
                <a:ea typeface="+mn-lt"/>
                <a:cs typeface="+mn-lt"/>
              </a:rPr>
              <a:t>Challenge on Learned Image Compression (CLIC):</a:t>
            </a:r>
          </a:p>
          <a:p>
            <a:pPr lvl="1"/>
            <a:r>
              <a:rPr lang="en-IN" dirty="0">
                <a:ea typeface="+mn-lt"/>
                <a:cs typeface="+mn-lt"/>
              </a:rPr>
              <a:t>CLIC-professional: 585 images of 480p to 2K</a:t>
            </a:r>
          </a:p>
          <a:p>
            <a:pPr lvl="1"/>
            <a:r>
              <a:rPr lang="en-IN" dirty="0">
                <a:ea typeface="+mn-lt"/>
                <a:cs typeface="+mn-lt"/>
              </a:rPr>
              <a:t>CLIC-mobile: 1048 images of 320p to 2K</a:t>
            </a:r>
          </a:p>
          <a:p>
            <a:pPr lvl="1"/>
            <a:endParaRPr lang="en-IN" dirty="0">
              <a:ea typeface="+mn-lt"/>
              <a:cs typeface="+mn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698DF-56CA-4BC0-B988-EDCE36F5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11/25/2019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24C5C-1F93-40D3-9A63-D169522A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40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CDC-4775-45B4-AD7F-822EFE01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Arvo"/>
              </a:rPr>
              <a:t>Testing Datasets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95F3A-97EE-499A-A1F2-19EDB98B6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>
                <a:ea typeface="+mn-lt"/>
                <a:cs typeface="+mn-lt"/>
              </a:rPr>
              <a:t>PIRM Perceptual Image Super-Resolution Challenge</a:t>
            </a:r>
          </a:p>
          <a:p>
            <a:r>
              <a:rPr lang="en-IN" dirty="0">
                <a:cs typeface="Calibri"/>
              </a:rPr>
              <a:t>BSDS100: 100 images</a:t>
            </a:r>
          </a:p>
          <a:p>
            <a:r>
              <a:rPr lang="en-IN" dirty="0">
                <a:cs typeface="Calibri"/>
              </a:rPr>
              <a:t>Set5 &amp; Set14: common SISR evaluation datasets</a:t>
            </a:r>
          </a:p>
          <a:p>
            <a:r>
              <a:rPr lang="en-IN" dirty="0">
                <a:cs typeface="Calibri"/>
              </a:rPr>
              <a:t>Urban 100: FHD images of Urban scene</a:t>
            </a:r>
          </a:p>
          <a:p>
            <a:r>
              <a:rPr lang="en-IN" dirty="0">
                <a:cs typeface="Calibri"/>
              </a:rPr>
              <a:t>Manga 109: Images of Anime comic covers</a:t>
            </a:r>
            <a:endParaRPr lang="en-IN" dirty="0"/>
          </a:p>
          <a:p>
            <a:r>
              <a:rPr lang="en-IN" dirty="0">
                <a:cs typeface="Calibri"/>
              </a:rPr>
              <a:t>Validation sets of DIV2K, CLIC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698DF-56CA-4BC0-B988-EDCE36F5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11/25/2019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24C5C-1F93-40D3-9A63-D169522A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034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CDC-4775-45B4-AD7F-822EFE01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>
                <a:latin typeface="Arvo"/>
              </a:rPr>
              <a:t>Data Preparation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95F3A-97EE-499A-A1F2-19EDB98B6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IN" sz="2400" dirty="0">
                <a:cs typeface="Calibri"/>
              </a:rPr>
              <a:t>Datasets are of High-Resolution images</a:t>
            </a:r>
          </a:p>
          <a:p>
            <a:r>
              <a:rPr lang="en-IN" sz="2400" dirty="0">
                <a:cs typeface="Calibri"/>
              </a:rPr>
              <a:t>Obtained Low Resolution via </a:t>
            </a:r>
            <a:r>
              <a:rPr lang="en-IN" sz="2400" b="1" u="sng" dirty="0">
                <a:cs typeface="Calibri"/>
              </a:rPr>
              <a:t>bicubic</a:t>
            </a:r>
            <a:r>
              <a:rPr lang="en-IN" sz="2400" dirty="0">
                <a:cs typeface="Calibri"/>
              </a:rPr>
              <a:t> down-sampling</a:t>
            </a:r>
          </a:p>
          <a:p>
            <a:r>
              <a:rPr lang="en-IN" sz="2400" dirty="0">
                <a:solidFill>
                  <a:srgbClr val="212745"/>
                </a:solidFill>
                <a:ea typeface="+mn-lt"/>
                <a:cs typeface="+mn-lt"/>
              </a:rPr>
              <a:t>Scale Factor: 4</a:t>
            </a:r>
          </a:p>
          <a:p>
            <a:r>
              <a:rPr lang="en" sz="2400" b="1" u="sng" dirty="0">
                <a:solidFill>
                  <a:srgbClr val="212745"/>
                </a:solidFill>
                <a:highlight>
                  <a:srgbClr val="FFFFFF"/>
                </a:highlight>
                <a:ea typeface="+mn-lt"/>
                <a:cs typeface="+mn-lt"/>
              </a:rPr>
              <a:t>Patches</a:t>
            </a:r>
          </a:p>
          <a:p>
            <a:pPr lvl="1"/>
            <a:r>
              <a:rPr lang="en" sz="2000" dirty="0">
                <a:solidFill>
                  <a:srgbClr val="212745"/>
                </a:solidFill>
                <a:highlight>
                  <a:srgbClr val="FFFFFF"/>
                </a:highlight>
                <a:ea typeface="+mn-lt"/>
                <a:cs typeface="+mn-lt"/>
              </a:rPr>
              <a:t>LR: 32x32</a:t>
            </a:r>
          </a:p>
          <a:p>
            <a:pPr lvl="1"/>
            <a:r>
              <a:rPr lang="en" sz="2000" dirty="0">
                <a:solidFill>
                  <a:srgbClr val="212745"/>
                </a:solidFill>
                <a:highlight>
                  <a:srgbClr val="FFFFFF"/>
                </a:highlight>
                <a:ea typeface="+mn-lt"/>
                <a:cs typeface="+mn-lt"/>
              </a:rPr>
              <a:t>HR: 128x128</a:t>
            </a:r>
          </a:p>
          <a:p>
            <a:r>
              <a:rPr lang="en" dirty="0">
                <a:solidFill>
                  <a:srgbClr val="212745"/>
                </a:solidFill>
                <a:highlight>
                  <a:srgbClr val="FFFFFF"/>
                </a:highlight>
                <a:cs typeface="Calibri"/>
              </a:rPr>
              <a:t>Images of different resolution and formats</a:t>
            </a:r>
            <a:endParaRPr lang="en" dirty="0">
              <a:solidFill>
                <a:srgbClr val="24292E"/>
              </a:solidFill>
              <a:highlight>
                <a:srgbClr val="FFFFFF"/>
              </a:highlight>
              <a:cs typeface="Calibri"/>
            </a:endParaRPr>
          </a:p>
          <a:p>
            <a:pPr marL="0" indent="0">
              <a:buNone/>
            </a:pPr>
            <a:endParaRPr lang="en-IN" sz="2400" dirty="0"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698DF-56CA-4BC0-B988-EDCE36F5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11/25/2019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24C5C-1F93-40D3-9A63-D169522A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67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CDC-4775-45B4-AD7F-822EFE01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Arvo"/>
              </a:rPr>
              <a:t>Experimental Setup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95F3A-97EE-499A-A1F2-19EDB98B6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631473" cy="14521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2400" dirty="0">
                <a:ea typeface="+mn-lt"/>
                <a:cs typeface="+mn-lt"/>
              </a:rPr>
              <a:t>Intel i7 processor</a:t>
            </a:r>
          </a:p>
          <a:p>
            <a:r>
              <a:rPr lang="en-IN" sz="2400" dirty="0">
                <a:ea typeface="+mn-lt"/>
                <a:cs typeface="+mn-lt"/>
              </a:rPr>
              <a:t>16 GB DDR4 RAM</a:t>
            </a:r>
          </a:p>
          <a:p>
            <a:r>
              <a:rPr lang="en-IN" sz="2400" dirty="0">
                <a:ea typeface="+mn-lt"/>
                <a:cs typeface="+mn-lt"/>
              </a:rPr>
              <a:t>12 GB NVIDIA 1080Ti GPU</a:t>
            </a:r>
          </a:p>
          <a:p>
            <a:endParaRPr lang="en-IN" dirty="0">
              <a:ea typeface="+mn-lt"/>
              <a:cs typeface="+mn-lt"/>
            </a:endParaRPr>
          </a:p>
          <a:p>
            <a:endParaRPr lang="en-IN" dirty="0"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698DF-56CA-4BC0-B988-EDCE36F5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11/25/2019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24C5C-1F93-40D3-9A63-D169522A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981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CDC-4775-45B4-AD7F-822EFE01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>
                <a:latin typeface="Arvo"/>
              </a:rPr>
              <a:t>Model Selection (Exp 0.)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698DF-56CA-4BC0-B988-EDCE36F5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11/25/2019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24C5C-1F93-40D3-9A63-D169522A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AF09EB-B96B-47F8-9E59-2EAF6B1D2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38642"/>
            <a:ext cx="7886699" cy="45307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cs typeface="Calibri"/>
              </a:rPr>
              <a:t>Type 1: Takes interpolated LR image as input</a:t>
            </a:r>
          </a:p>
          <a:p>
            <a:pPr lvl="1"/>
            <a:r>
              <a:rPr lang="en-GB" dirty="0">
                <a:cs typeface="Calibri"/>
              </a:rPr>
              <a:t>High resource intensive &amp; difficult to converge</a:t>
            </a:r>
            <a:br>
              <a:rPr lang="en-GB" dirty="0">
                <a:cs typeface="Calibri"/>
              </a:rPr>
            </a:br>
            <a:endParaRPr lang="en-GB" dirty="0">
              <a:cs typeface="Calibri"/>
            </a:endParaRPr>
          </a:p>
          <a:p>
            <a:r>
              <a:rPr lang="en-GB" dirty="0">
                <a:cs typeface="Calibri"/>
              </a:rPr>
              <a:t>Type 2: Takes LR input, works on LR feature space, later find a learned up-sampling</a:t>
            </a:r>
          </a:p>
          <a:p>
            <a:pPr lvl="1"/>
            <a:r>
              <a:rPr lang="en-GB" dirty="0">
                <a:cs typeface="Calibri"/>
              </a:rPr>
              <a:t>Less resource intense &amp; converges easily</a:t>
            </a:r>
            <a:br>
              <a:rPr lang="en-GB" dirty="0">
                <a:cs typeface="Calibri"/>
              </a:rPr>
            </a:br>
            <a:endParaRPr lang="en-GB" dirty="0">
              <a:cs typeface="Calibri"/>
            </a:endParaRPr>
          </a:p>
          <a:p>
            <a:r>
              <a:rPr lang="en-GB" dirty="0">
                <a:cs typeface="Calibri"/>
              </a:rPr>
              <a:t>SRResNet is best in terms of accuracy &amp; resource usage</a:t>
            </a:r>
          </a:p>
        </p:txBody>
      </p:sp>
    </p:spTree>
    <p:extLst>
      <p:ext uri="{BB962C8B-B14F-4D97-AF65-F5344CB8AC3E}">
        <p14:creationId xmlns:p14="http://schemas.microsoft.com/office/powerpoint/2010/main" val="47385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theme/theme1.xml><?xml version="1.0" encoding="utf-8"?>
<a:theme xmlns:a="http://schemas.openxmlformats.org/drawingml/2006/main" name="IISc-SERC-v2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DS">
      <a:majorFont>
        <a:latin typeface="Arvo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ISc-CDS-v2.potx" id="{59A8C1D1-1A3E-41D4-A4E0-35B357317F1F}" vid="{EC92949F-16A2-4175-BD07-89C1A408452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132E0A8018F4191E4FCB89C47E2BA" ma:contentTypeVersion="7" ma:contentTypeDescription="Create a new document." ma:contentTypeScope="" ma:versionID="e5bd4d1437b61ba0f7c0f326f4967a44">
  <xsd:schema xmlns:xsd="http://www.w3.org/2001/XMLSchema" xmlns:xs="http://www.w3.org/2001/XMLSchema" xmlns:p="http://schemas.microsoft.com/office/2006/metadata/properties" xmlns:ns3="0d72902d-86e0-4361-9586-a8174162b1f2" xmlns:ns4="54a9eef2-ace3-40da-8ad7-09ed8471243a" targetNamespace="http://schemas.microsoft.com/office/2006/metadata/properties" ma:root="true" ma:fieldsID="7935f63b56f76bb69cc57abd2e2bcb2e" ns3:_="" ns4:_="">
    <xsd:import namespace="0d72902d-86e0-4361-9586-a8174162b1f2"/>
    <xsd:import namespace="54a9eef2-ace3-40da-8ad7-09ed8471243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72902d-86e0-4361-9586-a8174162b1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a9eef2-ace3-40da-8ad7-09ed8471243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34D16C4-CB57-4D7E-831B-D104CE42076C}">
  <ds:schemaRefs>
    <ds:schemaRef ds:uri="0d72902d-86e0-4361-9586-a8174162b1f2"/>
    <ds:schemaRef ds:uri="54a9eef2-ace3-40da-8ad7-09ed8471243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88EF7D4-07E5-4DC1-AB81-A54060A7A2E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8CE5910-0A0B-46A0-B64C-C1214C84B8FF}">
  <ds:schemaRefs>
    <ds:schemaRef ds:uri="http://schemas.microsoft.com/office/2006/documentManagement/types"/>
    <ds:schemaRef ds:uri="54a9eef2-ace3-40da-8ad7-09ed8471243a"/>
    <ds:schemaRef ds:uri="0d72902d-86e0-4361-9586-a8174162b1f2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purl.org/dc/terms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IISc-CDS-v2</Template>
  <TotalTime>734</TotalTime>
  <Words>1323</Words>
  <Application>Microsoft Office PowerPoint</Application>
  <PresentationFormat>On-screen Show (4:3)</PresentationFormat>
  <Paragraphs>275</Paragraphs>
  <Slides>26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Courier New</vt:lpstr>
      <vt:lpstr>Economica</vt:lpstr>
      <vt:lpstr>Consolas</vt:lpstr>
      <vt:lpstr>Times New Roman</vt:lpstr>
      <vt:lpstr>Calibri</vt:lpstr>
      <vt:lpstr>Arvo</vt:lpstr>
      <vt:lpstr>Wingdings</vt:lpstr>
      <vt:lpstr>Cambria Math</vt:lpstr>
      <vt:lpstr>IISc-SERC-v2</vt:lpstr>
      <vt:lpstr>Single Image Super Resolution (SISR)</vt:lpstr>
      <vt:lpstr>SISR</vt:lpstr>
      <vt:lpstr>Applications of SISR</vt:lpstr>
      <vt:lpstr>Classic Interpolation</vt:lpstr>
      <vt:lpstr>Training Datasets</vt:lpstr>
      <vt:lpstr>Testing Datasets</vt:lpstr>
      <vt:lpstr>Data Preparation</vt:lpstr>
      <vt:lpstr>Experimental Setup</vt:lpstr>
      <vt:lpstr>Model Selection (Exp 0.)</vt:lpstr>
      <vt:lpstr>SRResNet Architecture</vt:lpstr>
      <vt:lpstr>Output images &amp; PSNR values</vt:lpstr>
      <vt:lpstr>Mean PSNR Gain over Bicubic on separate SRResNet instances</vt:lpstr>
      <vt:lpstr>Data-Set Ranking (Exp 1.)</vt:lpstr>
      <vt:lpstr>Data-Set Ranking (Exp 1.)</vt:lpstr>
      <vt:lpstr>Data Sampling (Exp 2.)</vt:lpstr>
      <vt:lpstr>Sampling Algorithm</vt:lpstr>
      <vt:lpstr>Algorithm Pseudocode</vt:lpstr>
      <vt:lpstr>Convergence Performance</vt:lpstr>
      <vt:lpstr>Core Findings</vt:lpstr>
      <vt:lpstr>Conclusion</vt:lpstr>
      <vt:lpstr>Future Work</vt:lpstr>
      <vt:lpstr>References</vt:lpstr>
      <vt:lpstr>Thank You!</vt:lpstr>
      <vt:lpstr>Vision Framework</vt:lpstr>
      <vt:lpstr>Vision Framework</vt:lpstr>
      <vt:lpstr>Patching Approaches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 Awadhesh Singh Tanwar</dc:creator>
  <cp:lastModifiedBy>D Awadhesh Singh Tanwar</cp:lastModifiedBy>
  <cp:revision>42</cp:revision>
  <cp:lastPrinted>2019-11-24T10:23:19Z</cp:lastPrinted>
  <dcterms:created xsi:type="dcterms:W3CDTF">2019-11-22T19:25:20Z</dcterms:created>
  <dcterms:modified xsi:type="dcterms:W3CDTF">2019-11-25T15:38:42Z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0x0101000DE132E0A8018F4191E4FCB89C47E2BA</vt:lpwstr>
  </property>
</Properties>
</file>